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4" r:id="rId15"/>
    <p:sldId id="275" r:id="rId16"/>
    <p:sldId id="277" r:id="rId17"/>
    <p:sldId id="278" r:id="rId18"/>
    <p:sldId id="269" r:id="rId19"/>
    <p:sldId id="271" r:id="rId20"/>
    <p:sldId id="270" r:id="rId21"/>
    <p:sldId id="273" r:id="rId22"/>
    <p:sldId id="272" r:id="rId23"/>
    <p:sldId id="276"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32D9C1A-3131-4484-8E28-3E0010FD93C0}" type="datetimeFigureOut">
              <a:rPr lang="ar-IQ" smtClean="0"/>
              <a:t>04/05/1444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F32D9C1A-3131-4484-8E28-3E0010FD93C0}" type="datetimeFigureOut">
              <a:rPr lang="ar-IQ" smtClean="0"/>
              <a:t>04/05/1444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F32D9C1A-3131-4484-8E28-3E0010FD93C0}" type="datetimeFigureOut">
              <a:rPr lang="ar-IQ" smtClean="0"/>
              <a:t>04/05/1444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F32D9C1A-3131-4484-8E28-3E0010FD93C0}" type="datetimeFigureOut">
              <a:rPr lang="ar-IQ" smtClean="0"/>
              <a:t>04/05/1444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F32D9C1A-3131-4484-8E28-3E0010FD93C0}" type="datetimeFigureOut">
              <a:rPr lang="ar-IQ" smtClean="0"/>
              <a:t>04/05/1444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F32D9C1A-3131-4484-8E28-3E0010FD93C0}" type="datetimeFigureOut">
              <a:rPr lang="ar-IQ" smtClean="0"/>
              <a:t>04/05/1444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F32D9C1A-3131-4484-8E28-3E0010FD93C0}" type="datetimeFigureOut">
              <a:rPr lang="ar-IQ" smtClean="0"/>
              <a:t>04/05/1444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32D9C1A-3131-4484-8E28-3E0010FD93C0}" type="datetimeFigureOut">
              <a:rPr lang="ar-IQ" smtClean="0"/>
              <a:t>04/05/1444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32D9C1A-3131-4484-8E28-3E0010FD93C0}" type="datetimeFigureOut">
              <a:rPr lang="ar-IQ" smtClean="0"/>
              <a:t>04/05/1444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F32D9C1A-3131-4484-8E28-3E0010FD93C0}" type="datetimeFigureOut">
              <a:rPr lang="ar-IQ" smtClean="0"/>
              <a:t>04/05/1444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F32D9C1A-3131-4484-8E28-3E0010FD93C0}" type="datetimeFigureOut">
              <a:rPr lang="ar-IQ" smtClean="0"/>
              <a:t>04/05/1444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5E0FC34-BABD-48A3-A788-645F61623DF4}"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32D9C1A-3131-4484-8E28-3E0010FD93C0}" type="datetimeFigureOut">
              <a:rPr lang="ar-IQ" smtClean="0"/>
              <a:t>04/05/1444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5E0FC34-BABD-48A3-A788-645F61623DF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gif" /><Relationship Id="rId1" Type="http://schemas.openxmlformats.org/officeDocument/2006/relationships/slideLayout" Target="../slideLayouts/slideLayout2.xml" /><Relationship Id="rId4" Type="http://schemas.openxmlformats.org/officeDocument/2006/relationships/image" Target="../media/image13.jpeg" /></Relationships>
</file>

<file path=ppt/slides/_rels/slide1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gif" /><Relationship Id="rId1" Type="http://schemas.openxmlformats.org/officeDocument/2006/relationships/slideLayout" Target="../slideLayouts/slideLayout2.xml" /><Relationship Id="rId4" Type="http://schemas.openxmlformats.org/officeDocument/2006/relationships/image" Target="../media/image13.jpeg" /></Relationships>
</file>

<file path=ppt/slides/_rels/slide16.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5.emf"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5.emf"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1.emf"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1.emf"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1.emf"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1.emf"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2.xml" /><Relationship Id="rId5" Type="http://schemas.openxmlformats.org/officeDocument/2006/relationships/image" Target="../media/image25.png" /><Relationship Id="rId4" Type="http://schemas.openxmlformats.org/officeDocument/2006/relationships/image" Target="../media/image24.jpeg" /></Relationships>
</file>

<file path=ppt/slides/_rels/slide31.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2.xml" /><Relationship Id="rId5" Type="http://schemas.openxmlformats.org/officeDocument/2006/relationships/image" Target="../media/image25.png" /><Relationship Id="rId4" Type="http://schemas.openxmlformats.org/officeDocument/2006/relationships/image" Target="../media/image24.jpeg" /></Relationships>
</file>

<file path=ppt/slides/_rels/slide32.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6.emf"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6.emf"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gif"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gif"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urgical Suture: Types, Vs. Stitches, More"/>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6" name="عنوان 1"/>
          <p:cNvSpPr txBox="1">
            <a:spLocks/>
          </p:cNvSpPr>
          <p:nvPr/>
        </p:nvSpPr>
        <p:spPr>
          <a:xfrm>
            <a:off x="214282" y="0"/>
            <a:ext cx="5214974"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Types of suturing </a:t>
            </a:r>
            <a:endParaRPr kumimoji="0" lang="ar-IQ"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3929090"/>
          </a:xfrm>
        </p:spPr>
        <p:txBody>
          <a:bodyPr>
            <a:normAutofit fontScale="77500" lnSpcReduction="20000"/>
          </a:bodyPr>
          <a:lstStyle/>
          <a:p>
            <a:pPr algn="l" rtl="0">
              <a:buNone/>
            </a:pPr>
            <a:r>
              <a:rPr lang="en-US" sz="3600" b="1" dirty="0">
                <a:solidFill>
                  <a:srgbClr val="FF0000"/>
                </a:solidFill>
              </a:rPr>
              <a:t>Vertical mattress suture</a:t>
            </a:r>
          </a:p>
          <a:p>
            <a:pPr algn="l" rtl="0"/>
            <a:r>
              <a:rPr lang="en-US" dirty="0"/>
              <a:t>The stitch consists of two parts, one is far from the edges of the wound, and the second is close to the edges. </a:t>
            </a:r>
          </a:p>
          <a:p>
            <a:pPr algn="l" rtl="0"/>
            <a:endParaRPr lang="en-US" dirty="0"/>
          </a:p>
          <a:p>
            <a:pPr algn="l" rtl="0"/>
            <a:r>
              <a:rPr lang="en-US" dirty="0"/>
              <a:t>The first part of the stitch is 1-1.5 cm from the edge of the wound. As for the second part of the stitch, it must be as close to the edge as possible</a:t>
            </a:r>
            <a:r>
              <a:rPr lang="ar-SA" dirty="0"/>
              <a:t>.</a:t>
            </a:r>
            <a:endParaRPr lang="en-US" dirty="0"/>
          </a:p>
          <a:p>
            <a:pPr algn="l" rtl="0">
              <a:buNone/>
            </a:pPr>
            <a:endParaRPr lang="en-US" dirty="0"/>
          </a:p>
          <a:p>
            <a:pPr algn="l" rtl="0"/>
            <a:r>
              <a:rPr lang="en-US" dirty="0"/>
              <a:t>It is useful in closing deep wounds, Facilitates blood circulation and reduce necrosis</a:t>
            </a:r>
            <a:br>
              <a:rPr lang="en-US" dirty="0"/>
            </a:br>
            <a:endParaRPr lang="ar-IQ" dirty="0"/>
          </a:p>
        </p:txBody>
      </p:sp>
      <p:pic>
        <p:nvPicPr>
          <p:cNvPr id="4" name="صورة 3" descr="Vertical Mattress » Surgery | Boston University"/>
          <p:cNvPicPr/>
          <p:nvPr/>
        </p:nvPicPr>
        <p:blipFill>
          <a:blip r:embed="rId2"/>
          <a:srcRect/>
          <a:stretch>
            <a:fillRect/>
          </a:stretch>
        </p:blipFill>
        <p:spPr bwMode="auto">
          <a:xfrm>
            <a:off x="4786314" y="3643314"/>
            <a:ext cx="4357686" cy="321468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3500462"/>
          </a:xfrm>
        </p:spPr>
        <p:txBody>
          <a:bodyPr>
            <a:normAutofit fontScale="92500" lnSpcReduction="20000"/>
          </a:bodyPr>
          <a:lstStyle/>
          <a:p>
            <a:pPr>
              <a:buNone/>
            </a:pPr>
            <a:r>
              <a:rPr lang="ar-IQ" b="1" dirty="0">
                <a:solidFill>
                  <a:srgbClr val="FF0000"/>
                </a:solidFill>
              </a:rPr>
              <a:t>المنجد العمودي المتقطع </a:t>
            </a:r>
            <a:r>
              <a:rPr lang="en-US" b="1" dirty="0">
                <a:solidFill>
                  <a:srgbClr val="FF0000"/>
                </a:solidFill>
              </a:rPr>
              <a:t>vertical mattress suture </a:t>
            </a:r>
          </a:p>
          <a:p>
            <a:r>
              <a:rPr lang="ar-IQ" dirty="0"/>
              <a:t>تتكون </a:t>
            </a:r>
            <a:r>
              <a:rPr lang="ar-IQ" dirty="0" err="1"/>
              <a:t>الغرزة</a:t>
            </a:r>
            <a:r>
              <a:rPr lang="ar-IQ" dirty="0"/>
              <a:t> من </a:t>
            </a:r>
            <a:r>
              <a:rPr lang="ar-IQ" dirty="0" err="1"/>
              <a:t>جزئين</a:t>
            </a:r>
            <a:r>
              <a:rPr lang="ar-IQ" dirty="0"/>
              <a:t> احدهما بعيد من حافات الجرح </a:t>
            </a:r>
            <a:r>
              <a:rPr lang="ar-IQ" dirty="0" err="1"/>
              <a:t>و</a:t>
            </a:r>
            <a:r>
              <a:rPr lang="ar-IQ" dirty="0"/>
              <a:t> الثاني قريب من الحافات  يكون الجزء </a:t>
            </a:r>
            <a:r>
              <a:rPr lang="ar-IQ" dirty="0" err="1"/>
              <a:t>الاول</a:t>
            </a:r>
            <a:r>
              <a:rPr lang="ar-IQ" dirty="0"/>
              <a:t> من </a:t>
            </a:r>
            <a:r>
              <a:rPr lang="ar-IQ" dirty="0" err="1"/>
              <a:t>الغرزة</a:t>
            </a:r>
            <a:r>
              <a:rPr lang="ar-IQ" dirty="0"/>
              <a:t> يبعد 1-1.5  سم من حافة الجرح </a:t>
            </a:r>
            <a:r>
              <a:rPr lang="ar-IQ" dirty="0" err="1"/>
              <a:t>اما</a:t>
            </a:r>
            <a:r>
              <a:rPr lang="ar-IQ" dirty="0"/>
              <a:t> الجزء الثاني من </a:t>
            </a:r>
            <a:r>
              <a:rPr lang="ar-IQ" dirty="0" err="1"/>
              <a:t>الغرزة</a:t>
            </a:r>
            <a:r>
              <a:rPr lang="ar-IQ" dirty="0"/>
              <a:t> فيجب </a:t>
            </a:r>
            <a:r>
              <a:rPr lang="ar-IQ" dirty="0" err="1"/>
              <a:t>ان</a:t>
            </a:r>
            <a:r>
              <a:rPr lang="ar-IQ" dirty="0"/>
              <a:t> يكون اقرب ما يمكن من حافة </a:t>
            </a:r>
            <a:endParaRPr lang="en-US" dirty="0"/>
          </a:p>
          <a:p>
            <a:endParaRPr lang="ar-IQ" dirty="0"/>
          </a:p>
          <a:p>
            <a:r>
              <a:rPr lang="ar-IQ" dirty="0"/>
              <a:t>يفيد في غلق الجروح العميقة </a:t>
            </a:r>
            <a:endParaRPr lang="en-US" b="1" dirty="0">
              <a:solidFill>
                <a:srgbClr val="FF0000"/>
              </a:solidFill>
            </a:endParaRPr>
          </a:p>
          <a:p>
            <a:r>
              <a:rPr lang="ar-IQ" dirty="0"/>
              <a:t>يسهل دوران الدم وتقليل النخر </a:t>
            </a:r>
            <a:endParaRPr lang="en-US" dirty="0"/>
          </a:p>
          <a:p>
            <a:pPr algn="r">
              <a:buNone/>
            </a:pPr>
            <a:endParaRPr lang="ar-IQ" dirty="0"/>
          </a:p>
        </p:txBody>
      </p:sp>
      <p:pic>
        <p:nvPicPr>
          <p:cNvPr id="4" name="صورة 3" descr="Vertical Mattress » Surgery | Boston University"/>
          <p:cNvPicPr/>
          <p:nvPr/>
        </p:nvPicPr>
        <p:blipFill>
          <a:blip r:embed="rId2"/>
          <a:srcRect/>
          <a:stretch>
            <a:fillRect/>
          </a:stretch>
        </p:blipFill>
        <p:spPr bwMode="auto">
          <a:xfrm>
            <a:off x="4786314" y="3643314"/>
            <a:ext cx="4357686" cy="321468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06" y="117483"/>
            <a:ext cx="9015386" cy="2882889"/>
          </a:xfrm>
        </p:spPr>
        <p:txBody>
          <a:bodyPr>
            <a:normAutofit fontScale="85000" lnSpcReduction="20000"/>
          </a:bodyPr>
          <a:lstStyle/>
          <a:p>
            <a:pPr algn="l" rtl="0">
              <a:buNone/>
            </a:pPr>
            <a:r>
              <a:rPr lang="en-US" b="1" dirty="0">
                <a:solidFill>
                  <a:srgbClr val="FF0000"/>
                </a:solidFill>
              </a:rPr>
              <a:t>Horizontal mattress suture</a:t>
            </a:r>
          </a:p>
          <a:p>
            <a:pPr algn="l" rtl="0"/>
            <a:r>
              <a:rPr lang="en-US" dirty="0"/>
              <a:t>The suture is placed parallel to the wound, so each stitch replaces two stitches</a:t>
            </a:r>
          </a:p>
          <a:p>
            <a:pPr algn="l" rtl="0"/>
            <a:r>
              <a:rPr lang="en-US" dirty="0"/>
              <a:t>It is either interrupted or continuous</a:t>
            </a:r>
          </a:p>
          <a:p>
            <a:pPr algn="l" rtl="0"/>
            <a:r>
              <a:rPr lang="en-US" dirty="0"/>
              <a:t>Rubber tube pieces or buttons can be used with horizontal mattress (interrupted) in the event of severe tension to prevent tissue rupture</a:t>
            </a:r>
          </a:p>
        </p:txBody>
      </p:sp>
      <p:pic>
        <p:nvPicPr>
          <p:cNvPr id="4" name="صورة 3" descr="Photos"/>
          <p:cNvPicPr/>
          <p:nvPr/>
        </p:nvPicPr>
        <p:blipFill>
          <a:blip r:embed="rId2"/>
          <a:srcRect/>
          <a:stretch>
            <a:fillRect/>
          </a:stretch>
        </p:blipFill>
        <p:spPr bwMode="auto">
          <a:xfrm>
            <a:off x="500034" y="3071810"/>
            <a:ext cx="2286016" cy="3571900"/>
          </a:xfrm>
          <a:prstGeom prst="rect">
            <a:avLst/>
          </a:prstGeom>
          <a:noFill/>
          <a:ln w="9525">
            <a:noFill/>
            <a:miter lim="800000"/>
            <a:headEnd/>
            <a:tailEnd/>
          </a:ln>
        </p:spPr>
      </p:pic>
      <p:pic>
        <p:nvPicPr>
          <p:cNvPr id="5" name="صورة 4" descr="Suturing techniques | GMD GROUP"/>
          <p:cNvPicPr/>
          <p:nvPr/>
        </p:nvPicPr>
        <p:blipFill>
          <a:blip r:embed="rId3"/>
          <a:srcRect/>
          <a:stretch>
            <a:fillRect/>
          </a:stretch>
        </p:blipFill>
        <p:spPr bwMode="auto">
          <a:xfrm>
            <a:off x="3286116" y="3286124"/>
            <a:ext cx="5260302" cy="357187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06" y="117483"/>
            <a:ext cx="9015386" cy="2882889"/>
          </a:xfrm>
        </p:spPr>
        <p:txBody>
          <a:bodyPr>
            <a:normAutofit fontScale="92500" lnSpcReduction="10000"/>
          </a:bodyPr>
          <a:lstStyle/>
          <a:p>
            <a:pPr>
              <a:buNone/>
            </a:pPr>
            <a:r>
              <a:rPr lang="ar-IQ" b="1" dirty="0">
                <a:solidFill>
                  <a:srgbClr val="FF0000"/>
                </a:solidFill>
              </a:rPr>
              <a:t>خياطة المنجد المتوازي </a:t>
            </a:r>
            <a:r>
              <a:rPr lang="en-US" dirty="0"/>
              <a:t>horizontal mattress suture </a:t>
            </a:r>
          </a:p>
          <a:p>
            <a:r>
              <a:rPr lang="ar-IQ" dirty="0"/>
              <a:t>الخياطة توضع بصورة موازية للجرح لذلك كل </a:t>
            </a:r>
            <a:r>
              <a:rPr lang="ar-IQ" dirty="0" err="1"/>
              <a:t>غرزة</a:t>
            </a:r>
            <a:r>
              <a:rPr lang="ar-IQ" dirty="0"/>
              <a:t> تحل محل </a:t>
            </a:r>
            <a:r>
              <a:rPr lang="ar-IQ" dirty="0" err="1"/>
              <a:t>غرزتين</a:t>
            </a:r>
            <a:r>
              <a:rPr lang="ar-IQ" dirty="0"/>
              <a:t> </a:t>
            </a:r>
            <a:endParaRPr lang="en-US" dirty="0"/>
          </a:p>
          <a:p>
            <a:r>
              <a:rPr lang="ar-IQ" dirty="0"/>
              <a:t>وهو </a:t>
            </a:r>
            <a:r>
              <a:rPr lang="ar-IQ" dirty="0" err="1"/>
              <a:t>اما</a:t>
            </a:r>
            <a:r>
              <a:rPr lang="ar-IQ" dirty="0"/>
              <a:t> متقطع </a:t>
            </a:r>
            <a:r>
              <a:rPr lang="ar-IQ" dirty="0" err="1"/>
              <a:t>او</a:t>
            </a:r>
            <a:r>
              <a:rPr lang="ar-IQ" dirty="0"/>
              <a:t> مستمر </a:t>
            </a:r>
            <a:endParaRPr lang="en-US" dirty="0"/>
          </a:p>
          <a:p>
            <a:r>
              <a:rPr lang="ar-IQ" dirty="0"/>
              <a:t>يمكن استعمال قطع </a:t>
            </a:r>
            <a:r>
              <a:rPr lang="ar-IQ" dirty="0" err="1"/>
              <a:t>انبوب</a:t>
            </a:r>
            <a:r>
              <a:rPr lang="ar-IQ" dirty="0"/>
              <a:t> مطاط </a:t>
            </a:r>
            <a:r>
              <a:rPr lang="ar-IQ" dirty="0" err="1"/>
              <a:t>او</a:t>
            </a:r>
            <a:r>
              <a:rPr lang="ar-IQ" dirty="0"/>
              <a:t> </a:t>
            </a:r>
            <a:r>
              <a:rPr lang="ar-IQ" dirty="0" err="1"/>
              <a:t>ازرار</a:t>
            </a:r>
            <a:r>
              <a:rPr lang="ar-IQ" dirty="0"/>
              <a:t> صدرية من النوع المتقطع في حالة وجود توتر شديد لمنع تمزق النسيج</a:t>
            </a:r>
            <a:endParaRPr lang="en-US" dirty="0"/>
          </a:p>
          <a:p>
            <a:pPr algn="l" rtl="0">
              <a:buNone/>
            </a:pPr>
            <a:endParaRPr lang="en-US" dirty="0"/>
          </a:p>
        </p:txBody>
      </p:sp>
      <p:pic>
        <p:nvPicPr>
          <p:cNvPr id="4" name="صورة 3" descr="Photos"/>
          <p:cNvPicPr/>
          <p:nvPr/>
        </p:nvPicPr>
        <p:blipFill>
          <a:blip r:embed="rId2"/>
          <a:srcRect/>
          <a:stretch>
            <a:fillRect/>
          </a:stretch>
        </p:blipFill>
        <p:spPr bwMode="auto">
          <a:xfrm>
            <a:off x="500034" y="3071810"/>
            <a:ext cx="2286016" cy="3571900"/>
          </a:xfrm>
          <a:prstGeom prst="rect">
            <a:avLst/>
          </a:prstGeom>
          <a:noFill/>
          <a:ln w="9525">
            <a:noFill/>
            <a:miter lim="800000"/>
            <a:headEnd/>
            <a:tailEnd/>
          </a:ln>
        </p:spPr>
      </p:pic>
      <p:pic>
        <p:nvPicPr>
          <p:cNvPr id="5" name="صورة 4" descr="Suturing techniques | GMD GROUP"/>
          <p:cNvPicPr/>
          <p:nvPr/>
        </p:nvPicPr>
        <p:blipFill>
          <a:blip r:embed="rId3"/>
          <a:srcRect/>
          <a:stretch>
            <a:fillRect/>
          </a:stretch>
        </p:blipFill>
        <p:spPr bwMode="auto">
          <a:xfrm>
            <a:off x="3286116" y="3286124"/>
            <a:ext cx="5260302" cy="357187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1"/>
            <a:ext cx="8715436" cy="2928958"/>
          </a:xfrm>
        </p:spPr>
        <p:txBody>
          <a:bodyPr>
            <a:normAutofit fontScale="92500" lnSpcReduction="20000"/>
          </a:bodyPr>
          <a:lstStyle/>
          <a:p>
            <a:pPr algn="l" rtl="0">
              <a:buNone/>
            </a:pPr>
            <a:r>
              <a:rPr lang="en-US" b="1" dirty="0">
                <a:solidFill>
                  <a:srgbClr val="FF0000"/>
                </a:solidFill>
              </a:rPr>
              <a:t>Button suture</a:t>
            </a:r>
          </a:p>
          <a:p>
            <a:pPr algn="l" rtl="0"/>
            <a:r>
              <a:rPr lang="en-US" dirty="0"/>
              <a:t>This suturing is useful for supporting another type of suturing in the presence of a strong tension that may lead to cut the tissue during suturing (therefore it is considered a tension suture</a:t>
            </a:r>
            <a:r>
              <a:rPr lang="ar-IQ" dirty="0"/>
              <a:t>(</a:t>
            </a:r>
            <a:endParaRPr lang="en-US" dirty="0"/>
          </a:p>
          <a:p>
            <a:pPr algn="l" rtl="0"/>
            <a:r>
              <a:rPr lang="en-US" dirty="0"/>
              <a:t>it is vertical or horizontal mattress sutures , and buttons of appropriate size are placed </a:t>
            </a:r>
            <a:r>
              <a:rPr lang="ar-IQ" dirty="0"/>
              <a:t>  </a:t>
            </a:r>
            <a:endParaRPr lang="en-US" dirty="0"/>
          </a:p>
        </p:txBody>
      </p:sp>
      <p:pic>
        <p:nvPicPr>
          <p:cNvPr id="4" name="صورة 3" descr="9: Selection of Suture Materials, Suture Patterns, and Drains for ..."/>
          <p:cNvPicPr/>
          <p:nvPr/>
        </p:nvPicPr>
        <p:blipFill>
          <a:blip r:embed="rId2"/>
          <a:srcRect t="34892" r="21457"/>
          <a:stretch>
            <a:fillRect/>
          </a:stretch>
        </p:blipFill>
        <p:spPr bwMode="auto">
          <a:xfrm>
            <a:off x="5715008" y="3357562"/>
            <a:ext cx="3111500" cy="1936750"/>
          </a:xfrm>
          <a:prstGeom prst="rect">
            <a:avLst/>
          </a:prstGeom>
          <a:noFill/>
          <a:ln w="9525">
            <a:noFill/>
            <a:miter lim="800000"/>
            <a:headEnd/>
            <a:tailEnd/>
          </a:ln>
        </p:spPr>
      </p:pic>
      <p:pic>
        <p:nvPicPr>
          <p:cNvPr id="5" name="صورة 4" descr="Top - Colon Rectum - Euroform Healthcare"/>
          <p:cNvPicPr/>
          <p:nvPr/>
        </p:nvPicPr>
        <p:blipFill>
          <a:blip r:embed="rId3"/>
          <a:srcRect/>
          <a:stretch>
            <a:fillRect/>
          </a:stretch>
        </p:blipFill>
        <p:spPr bwMode="auto">
          <a:xfrm>
            <a:off x="0" y="3071810"/>
            <a:ext cx="2438400" cy="2508250"/>
          </a:xfrm>
          <a:prstGeom prst="rect">
            <a:avLst/>
          </a:prstGeom>
          <a:noFill/>
          <a:ln w="9525">
            <a:noFill/>
            <a:miter lim="800000"/>
            <a:headEnd/>
            <a:tailEnd/>
          </a:ln>
        </p:spPr>
      </p:pic>
      <p:pic>
        <p:nvPicPr>
          <p:cNvPr id="6" name="صورة 5" descr="p 290 Tips for suturing techniques after subperiosteal implantation"/>
          <p:cNvPicPr/>
          <p:nvPr/>
        </p:nvPicPr>
        <p:blipFill>
          <a:blip r:embed="rId4"/>
          <a:srcRect/>
          <a:stretch>
            <a:fillRect/>
          </a:stretch>
        </p:blipFill>
        <p:spPr bwMode="auto">
          <a:xfrm>
            <a:off x="2857488" y="3286124"/>
            <a:ext cx="2343150" cy="33464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1"/>
            <a:ext cx="8715436" cy="2928958"/>
          </a:xfrm>
        </p:spPr>
        <p:txBody>
          <a:bodyPr>
            <a:normAutofit lnSpcReduction="10000"/>
          </a:bodyPr>
          <a:lstStyle/>
          <a:p>
            <a:pPr>
              <a:buNone/>
            </a:pPr>
            <a:r>
              <a:rPr lang="ar-IQ" b="1" dirty="0">
                <a:solidFill>
                  <a:srgbClr val="FF0000"/>
                </a:solidFill>
              </a:rPr>
              <a:t>خياطة </a:t>
            </a:r>
            <a:r>
              <a:rPr lang="ar-IQ" b="1" dirty="0" err="1">
                <a:solidFill>
                  <a:srgbClr val="FF0000"/>
                </a:solidFill>
              </a:rPr>
              <a:t>الازرار</a:t>
            </a:r>
            <a:r>
              <a:rPr lang="ar-IQ" b="1" dirty="0">
                <a:solidFill>
                  <a:srgbClr val="FF0000"/>
                </a:solidFill>
              </a:rPr>
              <a:t>     </a:t>
            </a:r>
            <a:r>
              <a:rPr lang="en-US" b="1" dirty="0">
                <a:solidFill>
                  <a:srgbClr val="FF0000"/>
                </a:solidFill>
              </a:rPr>
              <a:t>button suture </a:t>
            </a:r>
          </a:p>
          <a:p>
            <a:r>
              <a:rPr lang="ar-IQ" dirty="0"/>
              <a:t>هذه الخياطة تفيد في إسناد نوع آخر من الخياطة في حالة وجود شد قوي قد يؤدي إلى قطع النسيج عند الخياطة  (لذلك يعتبر من خياطات الشد </a:t>
            </a:r>
            <a:r>
              <a:rPr lang="en-US" dirty="0"/>
              <a:t>tension suture </a:t>
            </a:r>
            <a:r>
              <a:rPr lang="ar-IQ" dirty="0"/>
              <a:t>).</a:t>
            </a:r>
            <a:endParaRPr lang="en-US" dirty="0"/>
          </a:p>
          <a:p>
            <a:r>
              <a:rPr lang="ar-IQ" dirty="0"/>
              <a:t>تكون الخياطة على شكل منجد\ عمودي أو متوازي وتوضع أزرار ذات الحجم المناسب</a:t>
            </a:r>
            <a:endParaRPr lang="en-US" dirty="0"/>
          </a:p>
        </p:txBody>
      </p:sp>
      <p:pic>
        <p:nvPicPr>
          <p:cNvPr id="4" name="صورة 3" descr="9: Selection of Suture Materials, Suture Patterns, and Drains for ..."/>
          <p:cNvPicPr/>
          <p:nvPr/>
        </p:nvPicPr>
        <p:blipFill>
          <a:blip r:embed="rId2"/>
          <a:srcRect t="34892" r="21457"/>
          <a:stretch>
            <a:fillRect/>
          </a:stretch>
        </p:blipFill>
        <p:spPr bwMode="auto">
          <a:xfrm>
            <a:off x="5715008" y="3357562"/>
            <a:ext cx="3111500" cy="1936750"/>
          </a:xfrm>
          <a:prstGeom prst="rect">
            <a:avLst/>
          </a:prstGeom>
          <a:noFill/>
          <a:ln w="9525">
            <a:noFill/>
            <a:miter lim="800000"/>
            <a:headEnd/>
            <a:tailEnd/>
          </a:ln>
        </p:spPr>
      </p:pic>
      <p:pic>
        <p:nvPicPr>
          <p:cNvPr id="5" name="صورة 4" descr="Top - Colon Rectum - Euroform Healthcare"/>
          <p:cNvPicPr/>
          <p:nvPr/>
        </p:nvPicPr>
        <p:blipFill>
          <a:blip r:embed="rId3"/>
          <a:srcRect/>
          <a:stretch>
            <a:fillRect/>
          </a:stretch>
        </p:blipFill>
        <p:spPr bwMode="auto">
          <a:xfrm>
            <a:off x="0" y="3071810"/>
            <a:ext cx="2438400" cy="2508250"/>
          </a:xfrm>
          <a:prstGeom prst="rect">
            <a:avLst/>
          </a:prstGeom>
          <a:noFill/>
          <a:ln w="9525">
            <a:noFill/>
            <a:miter lim="800000"/>
            <a:headEnd/>
            <a:tailEnd/>
          </a:ln>
        </p:spPr>
      </p:pic>
      <p:pic>
        <p:nvPicPr>
          <p:cNvPr id="6" name="صورة 5" descr="p 290 Tips for suturing techniques after subperiosteal implantation"/>
          <p:cNvPicPr/>
          <p:nvPr/>
        </p:nvPicPr>
        <p:blipFill>
          <a:blip r:embed="rId4"/>
          <a:srcRect/>
          <a:stretch>
            <a:fillRect/>
          </a:stretch>
        </p:blipFill>
        <p:spPr bwMode="auto">
          <a:xfrm>
            <a:off x="2857488" y="3286124"/>
            <a:ext cx="2343150" cy="33464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929718" cy="4357694"/>
          </a:xfrm>
        </p:spPr>
        <p:txBody>
          <a:bodyPr>
            <a:normAutofit fontScale="70000" lnSpcReduction="20000"/>
          </a:bodyPr>
          <a:lstStyle/>
          <a:p>
            <a:pPr algn="l" rtl="0">
              <a:buNone/>
            </a:pPr>
            <a:r>
              <a:rPr lang="en-US" sz="4100" b="1" dirty="0" err="1">
                <a:solidFill>
                  <a:srgbClr val="FF0000"/>
                </a:solidFill>
              </a:rPr>
              <a:t>Quilled</a:t>
            </a:r>
            <a:r>
              <a:rPr lang="en-US" sz="4100" b="1" dirty="0">
                <a:solidFill>
                  <a:srgbClr val="FF0000"/>
                </a:solidFill>
              </a:rPr>
              <a:t> suture</a:t>
            </a:r>
          </a:p>
          <a:p>
            <a:pPr algn="l" rtl="0"/>
            <a:r>
              <a:rPr lang="en-US" dirty="0"/>
              <a:t>This suture is useful for supporting  the edges of the wound, which exposed to a tension that cannot be overcome by the normal suture.</a:t>
            </a:r>
          </a:p>
          <a:p>
            <a:pPr algn="l" rtl="0"/>
            <a:endParaRPr lang="en-US" dirty="0"/>
          </a:p>
          <a:p>
            <a:pPr algn="l" rtl="0"/>
            <a:r>
              <a:rPr lang="en-US" dirty="0"/>
              <a:t>It is a vertical mattress  placed away from the edges and supported by two bars of appropriate size that enter the two loops before making the </a:t>
            </a:r>
            <a:r>
              <a:rPr lang="en-US" dirty="0" err="1"/>
              <a:t>knotes</a:t>
            </a:r>
            <a:r>
              <a:rPr lang="ar-IQ" dirty="0"/>
              <a:t>.</a:t>
            </a:r>
            <a:endParaRPr lang="en-US" dirty="0"/>
          </a:p>
          <a:p>
            <a:pPr algn="l" rtl="0">
              <a:buNone/>
            </a:pPr>
            <a:endParaRPr lang="en-US" dirty="0"/>
          </a:p>
          <a:p>
            <a:pPr algn="l" rtl="0"/>
            <a:r>
              <a:rPr lang="en-US" dirty="0"/>
              <a:t>It is considered a tension suture</a:t>
            </a:r>
          </a:p>
          <a:p>
            <a:pPr algn="l" rtl="0"/>
            <a:endParaRPr lang="en-US" dirty="0"/>
          </a:p>
          <a:p>
            <a:pPr algn="l" rtl="0">
              <a:buNone/>
            </a:pPr>
            <a:r>
              <a:rPr lang="en-US" dirty="0">
                <a:solidFill>
                  <a:srgbClr val="FF0000"/>
                </a:solidFill>
              </a:rPr>
              <a:t>Tension suture </a:t>
            </a:r>
            <a:r>
              <a:rPr lang="en-US" dirty="0"/>
              <a:t>are placed for equal distribution of tension and to prevent cutting of skin which is under tension to avoid tissue damage.   </a:t>
            </a:r>
          </a:p>
          <a:p>
            <a:pPr algn="l"/>
            <a:endParaRPr lang="ar-IQ" dirty="0"/>
          </a:p>
        </p:txBody>
      </p:sp>
      <p:pic>
        <p:nvPicPr>
          <p:cNvPr id="4" name="صورة 3" descr="Surya kant agarwal"/>
          <p:cNvPicPr/>
          <p:nvPr/>
        </p:nvPicPr>
        <p:blipFill>
          <a:blip r:embed="rId2"/>
          <a:srcRect l="12190" t="35955" r="14670" b="4454"/>
          <a:stretch>
            <a:fillRect/>
          </a:stretch>
        </p:blipFill>
        <p:spPr bwMode="auto">
          <a:xfrm>
            <a:off x="2428860" y="3929066"/>
            <a:ext cx="4714908" cy="292893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929718" cy="4357694"/>
          </a:xfrm>
        </p:spPr>
        <p:txBody>
          <a:bodyPr>
            <a:normAutofit fontScale="92500"/>
          </a:bodyPr>
          <a:lstStyle/>
          <a:p>
            <a:pPr>
              <a:buNone/>
            </a:pPr>
            <a:r>
              <a:rPr lang="ar-IQ" b="1" dirty="0">
                <a:solidFill>
                  <a:srgbClr val="FF0000"/>
                </a:solidFill>
              </a:rPr>
              <a:t>خياطة كويل </a:t>
            </a:r>
            <a:r>
              <a:rPr lang="en-US" b="1" dirty="0" err="1">
                <a:solidFill>
                  <a:srgbClr val="FF0000"/>
                </a:solidFill>
              </a:rPr>
              <a:t>Quilled</a:t>
            </a:r>
            <a:r>
              <a:rPr lang="en-US" b="1" dirty="0">
                <a:solidFill>
                  <a:srgbClr val="FF0000"/>
                </a:solidFill>
              </a:rPr>
              <a:t>  suture </a:t>
            </a:r>
          </a:p>
          <a:p>
            <a:r>
              <a:rPr lang="ar-IQ" dirty="0"/>
              <a:t>هذه الخياطة تفيد في </a:t>
            </a:r>
            <a:r>
              <a:rPr lang="ar-IQ" dirty="0" err="1"/>
              <a:t>اسناد</a:t>
            </a:r>
            <a:r>
              <a:rPr lang="ar-IQ" dirty="0"/>
              <a:t> حافات الجرح المعرض </a:t>
            </a:r>
            <a:r>
              <a:rPr lang="ar-IQ" dirty="0" err="1"/>
              <a:t>الى</a:t>
            </a:r>
            <a:r>
              <a:rPr lang="ar-IQ" dirty="0"/>
              <a:t> شد يتجاوز التغلب عليه في الخياطة الاعتيادية </a:t>
            </a:r>
            <a:endParaRPr lang="en-US" dirty="0"/>
          </a:p>
          <a:p>
            <a:r>
              <a:rPr lang="ar-IQ" dirty="0"/>
              <a:t>هي عبارة عن المنجد العمودي الموضوع بعيدا من الحافات </a:t>
            </a:r>
            <a:r>
              <a:rPr lang="ar-IQ" dirty="0" err="1"/>
              <a:t>و</a:t>
            </a:r>
            <a:r>
              <a:rPr lang="ar-IQ" dirty="0"/>
              <a:t> المسند بقضيبين ذات الحجم المناسب تدخل في </a:t>
            </a:r>
            <a:r>
              <a:rPr lang="ar-IQ" dirty="0" err="1"/>
              <a:t>الانشوطتين</a:t>
            </a:r>
            <a:r>
              <a:rPr lang="ar-IQ" dirty="0"/>
              <a:t> قبل عمل العقد </a:t>
            </a:r>
            <a:endParaRPr lang="en-US" dirty="0"/>
          </a:p>
          <a:p>
            <a:r>
              <a:rPr lang="ar-IQ" dirty="0"/>
              <a:t>تعتبر من خياطات الشد </a:t>
            </a:r>
            <a:r>
              <a:rPr lang="en-US" dirty="0"/>
              <a:t>tension suture </a:t>
            </a:r>
            <a:endParaRPr lang="ar-IQ" dirty="0"/>
          </a:p>
          <a:p>
            <a:r>
              <a:rPr lang="ar-IQ" dirty="0">
                <a:solidFill>
                  <a:srgbClr val="FF0000"/>
                </a:solidFill>
              </a:rPr>
              <a:t>يتم وضع خيوط الشد </a:t>
            </a:r>
            <a:r>
              <a:rPr lang="ar-IQ" dirty="0"/>
              <a:t>من أجل التوزيع المتساوي للشد ولمنع قطع الجلد الذي يتعرض للشد لتجنب تلف الأنسجة.</a:t>
            </a:r>
            <a:endParaRPr lang="en-US" dirty="0"/>
          </a:p>
          <a:p>
            <a:pPr algn="l"/>
            <a:endParaRPr lang="ar-IQ" dirty="0"/>
          </a:p>
        </p:txBody>
      </p:sp>
      <p:pic>
        <p:nvPicPr>
          <p:cNvPr id="4" name="صورة 3" descr="Surya kant agarwal"/>
          <p:cNvPicPr/>
          <p:nvPr/>
        </p:nvPicPr>
        <p:blipFill>
          <a:blip r:embed="rId2"/>
          <a:srcRect l="12190" t="35955" r="14670" b="4454"/>
          <a:stretch>
            <a:fillRect/>
          </a:stretch>
        </p:blipFill>
        <p:spPr bwMode="auto">
          <a:xfrm>
            <a:off x="2428860" y="4286256"/>
            <a:ext cx="4714908" cy="257174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85728"/>
            <a:ext cx="8543956" cy="3643338"/>
          </a:xfrm>
        </p:spPr>
        <p:txBody>
          <a:bodyPr>
            <a:normAutofit fontScale="85000" lnSpcReduction="10000"/>
          </a:bodyPr>
          <a:lstStyle/>
          <a:p>
            <a:pPr algn="l" rtl="0">
              <a:buNone/>
            </a:pPr>
            <a:r>
              <a:rPr lang="en-US" b="1" dirty="0">
                <a:solidFill>
                  <a:srgbClr val="FF0000"/>
                </a:solidFill>
              </a:rPr>
              <a:t>Figure of 8(eight) suture  </a:t>
            </a:r>
            <a:endParaRPr lang="en-US" dirty="0">
              <a:solidFill>
                <a:srgbClr val="FF0000"/>
              </a:solidFill>
            </a:endParaRPr>
          </a:p>
          <a:p>
            <a:pPr algn="l" rtl="0"/>
            <a:r>
              <a:rPr lang="en-US" dirty="0"/>
              <a:t>Most </a:t>
            </a:r>
            <a:r>
              <a:rPr lang="en-US" dirty="0" err="1"/>
              <a:t>commocly</a:t>
            </a:r>
            <a:r>
              <a:rPr lang="en-US" dirty="0"/>
              <a:t> used for extraction socket closure after teeth extraction</a:t>
            </a:r>
          </a:p>
          <a:p>
            <a:pPr algn="l" rtl="0">
              <a:buNone/>
            </a:pPr>
            <a:r>
              <a:rPr lang="en-US" b="1" dirty="0">
                <a:solidFill>
                  <a:srgbClr val="FF0000"/>
                </a:solidFill>
              </a:rPr>
              <a:t>Advantage</a:t>
            </a:r>
            <a:r>
              <a:rPr lang="en-US" dirty="0"/>
              <a:t>:</a:t>
            </a:r>
          </a:p>
          <a:p>
            <a:pPr algn="l" rtl="0"/>
            <a:r>
              <a:rPr lang="en-US" dirty="0"/>
              <a:t>Rapid closure</a:t>
            </a:r>
          </a:p>
          <a:p>
            <a:pPr algn="l" rtl="0">
              <a:buNone/>
            </a:pPr>
            <a:r>
              <a:rPr lang="en-US" b="1" dirty="0">
                <a:solidFill>
                  <a:srgbClr val="FF0000"/>
                </a:solidFill>
              </a:rPr>
              <a:t>Disadvantage:</a:t>
            </a:r>
            <a:endParaRPr lang="en-US" dirty="0"/>
          </a:p>
          <a:p>
            <a:pPr algn="l" rtl="0"/>
            <a:r>
              <a:rPr lang="en-US" dirty="0"/>
              <a:t>Due to its orientation, it is difficult to remove &amp; it leaves a significant amount of suture threads inside the socket</a:t>
            </a:r>
          </a:p>
          <a:p>
            <a:pPr algn="l" rtl="0"/>
            <a:endParaRPr lang="ar-IQ" dirty="0"/>
          </a:p>
        </p:txBody>
      </p:sp>
      <p:pic>
        <p:nvPicPr>
          <p:cNvPr id="4" name="صورة 3"/>
          <p:cNvPicPr/>
          <p:nvPr/>
        </p:nvPicPr>
        <p:blipFill>
          <a:blip r:embed="rId2"/>
          <a:srcRect/>
          <a:stretch>
            <a:fillRect/>
          </a:stretch>
        </p:blipFill>
        <p:spPr bwMode="auto">
          <a:xfrm>
            <a:off x="3361079" y="3884316"/>
            <a:ext cx="5068573" cy="275939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85728"/>
            <a:ext cx="8543956" cy="3643338"/>
          </a:xfrm>
        </p:spPr>
        <p:txBody>
          <a:bodyPr>
            <a:normAutofit fontScale="92500" lnSpcReduction="10000"/>
          </a:bodyPr>
          <a:lstStyle/>
          <a:p>
            <a:pPr>
              <a:buNone/>
            </a:pPr>
            <a:r>
              <a:rPr lang="ar-IQ" b="1" dirty="0">
                <a:solidFill>
                  <a:srgbClr val="FF0000"/>
                </a:solidFill>
              </a:rPr>
              <a:t>خياطة شكل </a:t>
            </a:r>
            <a:r>
              <a:rPr lang="en-US" b="1" dirty="0">
                <a:solidFill>
                  <a:srgbClr val="FF0000"/>
                </a:solidFill>
              </a:rPr>
              <a:t>8</a:t>
            </a:r>
            <a:endParaRPr lang="ar-IQ" b="1" dirty="0">
              <a:solidFill>
                <a:srgbClr val="FF0000"/>
              </a:solidFill>
            </a:endParaRPr>
          </a:p>
          <a:p>
            <a:pPr algn="r"/>
            <a:r>
              <a:rPr lang="ar-IQ" dirty="0"/>
              <a:t>يستخدم بشكل كبير لإغلاق تجويف القلع بعد قلع الأسنان</a:t>
            </a:r>
          </a:p>
          <a:p>
            <a:pPr algn="r">
              <a:buNone/>
            </a:pPr>
            <a:r>
              <a:rPr lang="ar-IQ" b="1" dirty="0">
                <a:solidFill>
                  <a:srgbClr val="FF0000"/>
                </a:solidFill>
              </a:rPr>
              <a:t>محاسنها</a:t>
            </a:r>
          </a:p>
          <a:p>
            <a:pPr algn="r"/>
            <a:r>
              <a:rPr lang="ar-IQ" dirty="0"/>
              <a:t>إغلاق سريع</a:t>
            </a:r>
          </a:p>
          <a:p>
            <a:pPr algn="r">
              <a:buNone/>
            </a:pPr>
            <a:r>
              <a:rPr lang="ar-IQ" b="1" dirty="0">
                <a:solidFill>
                  <a:srgbClr val="FF0000"/>
                </a:solidFill>
              </a:rPr>
              <a:t>مساوئ:</a:t>
            </a:r>
          </a:p>
          <a:p>
            <a:pPr algn="r"/>
            <a:r>
              <a:rPr lang="ar-IQ" dirty="0"/>
              <a:t>بسبب اتجاهها ، من الصعب إزالتها وتترك كمية كبيرة من الخيوط داخل التجويف</a:t>
            </a:r>
          </a:p>
        </p:txBody>
      </p:sp>
      <p:pic>
        <p:nvPicPr>
          <p:cNvPr id="4" name="صورة 3"/>
          <p:cNvPicPr/>
          <p:nvPr/>
        </p:nvPicPr>
        <p:blipFill>
          <a:blip r:embed="rId2"/>
          <a:srcRect/>
          <a:stretch>
            <a:fillRect/>
          </a:stretch>
        </p:blipFill>
        <p:spPr bwMode="auto">
          <a:xfrm>
            <a:off x="3361079" y="3884316"/>
            <a:ext cx="5068573" cy="275939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7"/>
            <a:ext cx="5500694" cy="4786346"/>
          </a:xfrm>
        </p:spPr>
        <p:txBody>
          <a:bodyPr>
            <a:normAutofit fontScale="85000" lnSpcReduction="20000"/>
          </a:bodyPr>
          <a:lstStyle/>
          <a:p>
            <a:pPr algn="just" rtl="0">
              <a:buNone/>
            </a:pPr>
            <a:r>
              <a:rPr lang="en-US" b="1" dirty="0">
                <a:solidFill>
                  <a:srgbClr val="FF0000"/>
                </a:solidFill>
              </a:rPr>
              <a:t>Simple interrupted suture</a:t>
            </a:r>
            <a:endParaRPr lang="en-US" dirty="0">
              <a:solidFill>
                <a:srgbClr val="FF0000"/>
              </a:solidFill>
            </a:endParaRPr>
          </a:p>
          <a:p>
            <a:pPr algn="just" rtl="0">
              <a:buNone/>
            </a:pPr>
            <a:r>
              <a:rPr lang="en-US" b="1" dirty="0">
                <a:solidFill>
                  <a:srgbClr val="FF0000"/>
                </a:solidFill>
              </a:rPr>
              <a:t>Advantages</a:t>
            </a:r>
            <a:r>
              <a:rPr lang="ar-IQ" b="1" dirty="0">
                <a:solidFill>
                  <a:srgbClr val="FF0000"/>
                </a:solidFill>
              </a:rPr>
              <a:t>:</a:t>
            </a:r>
            <a:endParaRPr lang="en-US" dirty="0">
              <a:solidFill>
                <a:srgbClr val="FF0000"/>
              </a:solidFill>
            </a:endParaRPr>
          </a:p>
          <a:p>
            <a:pPr algn="just" rtl="0"/>
            <a:r>
              <a:rPr lang="en-US" b="1" dirty="0"/>
              <a:t>In this suturing, any stitch failed for any reason that did not affect the rest of the other stitches and is easy to use</a:t>
            </a:r>
            <a:endParaRPr lang="en-US" dirty="0"/>
          </a:p>
          <a:p>
            <a:pPr algn="just" rtl="0">
              <a:buNone/>
            </a:pPr>
            <a:r>
              <a:rPr lang="en-US" b="1" dirty="0">
                <a:solidFill>
                  <a:srgbClr val="FF0000"/>
                </a:solidFill>
              </a:rPr>
              <a:t>Disadvantages</a:t>
            </a:r>
            <a:r>
              <a:rPr lang="ar-IQ" b="1" dirty="0">
                <a:solidFill>
                  <a:srgbClr val="FF0000"/>
                </a:solidFill>
              </a:rPr>
              <a:t>:</a:t>
            </a:r>
            <a:endParaRPr lang="en-US" dirty="0">
              <a:solidFill>
                <a:srgbClr val="FF0000"/>
              </a:solidFill>
            </a:endParaRPr>
          </a:p>
          <a:p>
            <a:pPr algn="just" rtl="0"/>
            <a:r>
              <a:rPr lang="en-US" b="1" dirty="0"/>
              <a:t>It takes longer time to complete suturing</a:t>
            </a:r>
            <a:endParaRPr lang="en-US" dirty="0"/>
          </a:p>
          <a:p>
            <a:pPr algn="just" rtl="0"/>
            <a:r>
              <a:rPr lang="en-US" b="1" dirty="0"/>
              <a:t>It consumes more threads</a:t>
            </a:r>
            <a:endParaRPr lang="en-US" dirty="0"/>
          </a:p>
          <a:p>
            <a:pPr algn="just" rtl="0"/>
            <a:r>
              <a:rPr lang="en-US" b="1" dirty="0"/>
              <a:t>Increased tension may lead to inversion of the edges to inside</a:t>
            </a:r>
            <a:endParaRPr lang="en-US" dirty="0"/>
          </a:p>
          <a:p>
            <a:pPr algn="just"/>
            <a:endParaRPr lang="ar-IQ" dirty="0"/>
          </a:p>
        </p:txBody>
      </p:sp>
      <p:sp>
        <p:nvSpPr>
          <p:cNvPr id="4" name="مستطيل 3"/>
          <p:cNvSpPr/>
          <p:nvPr/>
        </p:nvSpPr>
        <p:spPr>
          <a:xfrm>
            <a:off x="0" y="5258715"/>
            <a:ext cx="9144000" cy="1200329"/>
          </a:xfrm>
          <a:prstGeom prst="rect">
            <a:avLst/>
          </a:prstGeom>
        </p:spPr>
        <p:txBody>
          <a:bodyPr wrap="square">
            <a:spAutoFit/>
          </a:bodyPr>
          <a:lstStyle/>
          <a:p>
            <a:pPr algn="l" rtl="0">
              <a:buNone/>
            </a:pPr>
            <a:r>
              <a:rPr lang="en-US" sz="2400" b="1" dirty="0">
                <a:solidFill>
                  <a:srgbClr val="FF0000"/>
                </a:solidFill>
              </a:rPr>
              <a:t>Use</a:t>
            </a:r>
            <a:r>
              <a:rPr lang="ar-IQ" sz="2400" b="1" dirty="0">
                <a:solidFill>
                  <a:srgbClr val="FF0000"/>
                </a:solidFill>
              </a:rPr>
              <a:t>:</a:t>
            </a:r>
            <a:endParaRPr lang="en-US" sz="2400" dirty="0">
              <a:solidFill>
                <a:srgbClr val="FF0000"/>
              </a:solidFill>
            </a:endParaRPr>
          </a:p>
          <a:p>
            <a:pPr algn="l" rtl="0"/>
            <a:r>
              <a:rPr lang="en-US" sz="2400" b="1" dirty="0"/>
              <a:t>Suture of the skin, subcutaneous tissue, fascia, blood vessels, nerves and gut</a:t>
            </a:r>
            <a:endParaRPr lang="en-US" sz="2400" dirty="0"/>
          </a:p>
        </p:txBody>
      </p:sp>
      <p:pic>
        <p:nvPicPr>
          <p:cNvPr id="5" name="صورة 4" descr="Suturing techniques and common surgical procedures | Veterian Key"/>
          <p:cNvPicPr/>
          <p:nvPr/>
        </p:nvPicPr>
        <p:blipFill>
          <a:blip r:embed="rId2"/>
          <a:srcRect/>
          <a:stretch>
            <a:fillRect/>
          </a:stretch>
        </p:blipFill>
        <p:spPr bwMode="auto">
          <a:xfrm>
            <a:off x="5929322" y="214290"/>
            <a:ext cx="2643174" cy="3357562"/>
          </a:xfrm>
          <a:prstGeom prst="rect">
            <a:avLst/>
          </a:prstGeom>
          <a:noFill/>
          <a:ln w="9525">
            <a:noFill/>
            <a:miter lim="800000"/>
            <a:headEnd/>
            <a:tailEnd/>
          </a:ln>
        </p:spPr>
      </p:pic>
      <p:pic>
        <p:nvPicPr>
          <p:cNvPr id="17410" name="Picture 2" descr="Suturing techniques | GMD GROUP"/>
          <p:cNvPicPr>
            <a:picLocks noChangeAspect="1" noChangeArrowheads="1"/>
          </p:cNvPicPr>
          <p:nvPr/>
        </p:nvPicPr>
        <p:blipFill>
          <a:blip r:embed="rId3"/>
          <a:srcRect/>
          <a:stretch>
            <a:fillRect/>
          </a:stretch>
        </p:blipFill>
        <p:spPr bwMode="auto">
          <a:xfrm>
            <a:off x="5929322" y="3643313"/>
            <a:ext cx="3214678" cy="201453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8929718" cy="3500462"/>
          </a:xfrm>
        </p:spPr>
        <p:txBody>
          <a:bodyPr>
            <a:normAutofit fontScale="70000" lnSpcReduction="20000"/>
          </a:bodyPr>
          <a:lstStyle/>
          <a:p>
            <a:pPr algn="l" rtl="0">
              <a:buNone/>
            </a:pPr>
            <a:r>
              <a:rPr lang="en-US" b="1" dirty="0">
                <a:solidFill>
                  <a:srgbClr val="FF0000"/>
                </a:solidFill>
              </a:rPr>
              <a:t>Far near </a:t>
            </a:r>
            <a:r>
              <a:rPr lang="en-US" b="1" dirty="0" err="1">
                <a:solidFill>
                  <a:srgbClr val="FF0000"/>
                </a:solidFill>
              </a:rPr>
              <a:t>near</a:t>
            </a:r>
            <a:r>
              <a:rPr lang="en-US" b="1" dirty="0">
                <a:solidFill>
                  <a:srgbClr val="FF0000"/>
                </a:solidFill>
              </a:rPr>
              <a:t> far </a:t>
            </a:r>
          </a:p>
          <a:p>
            <a:pPr algn="l" rtl="0"/>
            <a:r>
              <a:rPr lang="en-US" dirty="0"/>
              <a:t>It is considered tension suture</a:t>
            </a:r>
            <a:r>
              <a:rPr lang="ar-SA" dirty="0"/>
              <a:t>.</a:t>
            </a:r>
            <a:endParaRPr lang="en-US" dirty="0"/>
          </a:p>
          <a:p>
            <a:pPr algn="l" rtl="0"/>
            <a:r>
              <a:rPr lang="en-US" dirty="0"/>
              <a:t>It is a modification of interrupted vertical mattress </a:t>
            </a:r>
          </a:p>
          <a:p>
            <a:pPr algn="l" rtl="0"/>
            <a:r>
              <a:rPr lang="en-US" dirty="0"/>
              <a:t>The stitches start far from the edges of the wound, exit from the second side of the wound near the edge, and the needle enters the first side of the wound near the edge, then exits away on the second side. All stitches are placed before making the knot. </a:t>
            </a:r>
          </a:p>
          <a:p>
            <a:pPr algn="l" rtl="0"/>
            <a:r>
              <a:rPr lang="en-US" dirty="0"/>
              <a:t>You can use two piece of gauze to help protect and bandage the wound, and not need wrap on it, and its advantage a good opposite edges</a:t>
            </a:r>
            <a:r>
              <a:rPr lang="ar-SA" dirty="0"/>
              <a:t>.</a:t>
            </a:r>
            <a:endParaRPr lang="en-US" dirty="0"/>
          </a:p>
          <a:p>
            <a:pPr algn="l" rtl="0"/>
            <a:r>
              <a:rPr lang="en-US" dirty="0"/>
              <a:t>This suturing is used where the bandage cannot be placed, such as the udder</a:t>
            </a:r>
          </a:p>
        </p:txBody>
      </p:sp>
      <p:sp>
        <p:nvSpPr>
          <p:cNvPr id="4" name="مستطيل 3"/>
          <p:cNvSpPr/>
          <p:nvPr/>
        </p:nvSpPr>
        <p:spPr>
          <a:xfrm>
            <a:off x="0" y="5657671"/>
            <a:ext cx="8929718" cy="1200329"/>
          </a:xfrm>
          <a:prstGeom prst="rect">
            <a:avLst/>
          </a:prstGeom>
        </p:spPr>
        <p:txBody>
          <a:bodyPr wrap="square">
            <a:spAutoFit/>
          </a:bodyPr>
          <a:lstStyle/>
          <a:p>
            <a:pPr algn="l" rtl="0"/>
            <a:r>
              <a:rPr lang="en-US" sz="2400" b="1" dirty="0">
                <a:solidFill>
                  <a:srgbClr val="FF0000"/>
                </a:solidFill>
              </a:rPr>
              <a:t>Note: </a:t>
            </a:r>
            <a:r>
              <a:rPr lang="en-US" sz="2400" dirty="0">
                <a:solidFill>
                  <a:schemeClr val="tx2">
                    <a:lumMod val="50000"/>
                  </a:schemeClr>
                </a:solidFill>
              </a:rPr>
              <a:t>tension suture: is the suture that closes the edges of the wound as little as possible to the tension of the tissue, so the possibility of cutting the tissue with the suture is less. </a:t>
            </a:r>
            <a:endParaRPr lang="ar-IQ" sz="2400" dirty="0">
              <a:solidFill>
                <a:schemeClr val="tx2">
                  <a:lumMod val="50000"/>
                </a:schemeClr>
              </a:solidFill>
            </a:endParaRPr>
          </a:p>
        </p:txBody>
      </p:sp>
      <p:pic>
        <p:nvPicPr>
          <p:cNvPr id="5" name="صورة 4" descr="JaypeeDigital | eBook Reader"/>
          <p:cNvPicPr/>
          <p:nvPr/>
        </p:nvPicPr>
        <p:blipFill>
          <a:blip r:embed="rId2"/>
          <a:srcRect/>
          <a:stretch>
            <a:fillRect/>
          </a:stretch>
        </p:blipFill>
        <p:spPr bwMode="auto">
          <a:xfrm>
            <a:off x="1500166" y="3357562"/>
            <a:ext cx="3172178" cy="2143140"/>
          </a:xfrm>
          <a:prstGeom prst="rect">
            <a:avLst/>
          </a:prstGeom>
          <a:noFill/>
          <a:ln w="9525">
            <a:noFill/>
            <a:miter lim="800000"/>
            <a:headEnd/>
            <a:tailEnd/>
          </a:ln>
        </p:spPr>
      </p:pic>
      <p:pic>
        <p:nvPicPr>
          <p:cNvPr id="6" name="صورة 5" descr="Lecture 15 - LA Suture Materials and Needles (SP '19 - Intro to ..."/>
          <p:cNvPicPr/>
          <p:nvPr/>
        </p:nvPicPr>
        <p:blipFill>
          <a:blip r:embed="rId3"/>
          <a:srcRect/>
          <a:stretch>
            <a:fillRect/>
          </a:stretch>
        </p:blipFill>
        <p:spPr bwMode="auto">
          <a:xfrm>
            <a:off x="4929190" y="3429000"/>
            <a:ext cx="3000396" cy="221457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8929718" cy="3071834"/>
          </a:xfrm>
        </p:spPr>
        <p:txBody>
          <a:bodyPr>
            <a:normAutofit fontScale="70000" lnSpcReduction="20000"/>
          </a:bodyPr>
          <a:lstStyle/>
          <a:p>
            <a:pPr>
              <a:buNone/>
            </a:pPr>
            <a:r>
              <a:rPr lang="ar-IQ" sz="3800" b="1" dirty="0">
                <a:solidFill>
                  <a:srgbClr val="FF0000"/>
                </a:solidFill>
              </a:rPr>
              <a:t>بعيد قريب قريب بعيد    </a:t>
            </a:r>
            <a:r>
              <a:rPr lang="en-US" sz="3800" b="1" dirty="0">
                <a:solidFill>
                  <a:srgbClr val="FF0000"/>
                </a:solidFill>
              </a:rPr>
              <a:t>far near </a:t>
            </a:r>
            <a:r>
              <a:rPr lang="en-US" sz="3800" b="1" dirty="0" err="1">
                <a:solidFill>
                  <a:srgbClr val="FF0000"/>
                </a:solidFill>
              </a:rPr>
              <a:t>near</a:t>
            </a:r>
            <a:r>
              <a:rPr lang="en-US" sz="3800" b="1" dirty="0">
                <a:solidFill>
                  <a:srgbClr val="FF0000"/>
                </a:solidFill>
              </a:rPr>
              <a:t> far </a:t>
            </a:r>
          </a:p>
          <a:p>
            <a:r>
              <a:rPr lang="ar-IQ" dirty="0"/>
              <a:t>وهو نوع من </a:t>
            </a:r>
            <a:r>
              <a:rPr lang="ar-IQ" dirty="0" err="1"/>
              <a:t>انواع</a:t>
            </a:r>
            <a:r>
              <a:rPr lang="ar-IQ" dirty="0"/>
              <a:t> خياطات الشد. </a:t>
            </a:r>
            <a:endParaRPr lang="en-US" dirty="0"/>
          </a:p>
          <a:p>
            <a:r>
              <a:rPr lang="ar-IQ" dirty="0"/>
              <a:t>يعتبر تحوير للمنجد العمودي المتقطع </a:t>
            </a:r>
            <a:endParaRPr lang="en-US" dirty="0"/>
          </a:p>
          <a:p>
            <a:r>
              <a:rPr lang="ar-IQ" dirty="0" err="1"/>
              <a:t>تبدا</a:t>
            </a:r>
            <a:r>
              <a:rPr lang="ar-IQ" dirty="0"/>
              <a:t> الغرز بعيدا من حافات الجرح وتخرج في الجانب الثاني من الجرح قرب الحافة وتدخل </a:t>
            </a:r>
            <a:r>
              <a:rPr lang="ar-IQ" dirty="0" err="1"/>
              <a:t>الابرة</a:t>
            </a:r>
            <a:r>
              <a:rPr lang="ar-IQ" dirty="0"/>
              <a:t> الجانب </a:t>
            </a:r>
            <a:r>
              <a:rPr lang="ar-IQ" dirty="0" err="1"/>
              <a:t>الاول</a:t>
            </a:r>
            <a:r>
              <a:rPr lang="ar-IQ" dirty="0"/>
              <a:t> من الجرح قرب الحافة ثم تخرج بعيدا في الجانب الثاني. يتم وضع الغرز جميعها قبل عمل العقد </a:t>
            </a:r>
            <a:endParaRPr lang="en-US" dirty="0"/>
          </a:p>
          <a:p>
            <a:r>
              <a:rPr lang="ar-IQ" dirty="0"/>
              <a:t>يمكن استخدام </a:t>
            </a:r>
            <a:r>
              <a:rPr lang="ar-IQ" dirty="0" err="1"/>
              <a:t>فتيلين</a:t>
            </a:r>
            <a:r>
              <a:rPr lang="ar-IQ" dirty="0"/>
              <a:t> من الشاش يساعد على حفظ </a:t>
            </a:r>
            <a:r>
              <a:rPr lang="ar-IQ" dirty="0" err="1"/>
              <a:t>الضماد</a:t>
            </a:r>
            <a:r>
              <a:rPr lang="ar-IQ" dirty="0"/>
              <a:t> </a:t>
            </a:r>
            <a:r>
              <a:rPr lang="ar-IQ" dirty="0" err="1"/>
              <a:t>ونضافة</a:t>
            </a:r>
            <a:r>
              <a:rPr lang="ar-IQ" dirty="0"/>
              <a:t> الجرح وتنفي استعمال </a:t>
            </a:r>
            <a:r>
              <a:rPr lang="ar-IQ" dirty="0" err="1"/>
              <a:t>اللفاف</a:t>
            </a:r>
            <a:r>
              <a:rPr lang="ar-IQ" dirty="0"/>
              <a:t> عليها ومن محاسنه تقابل الحافات الجيد.  </a:t>
            </a:r>
            <a:endParaRPr lang="en-US" dirty="0"/>
          </a:p>
          <a:p>
            <a:r>
              <a:rPr lang="ar-IQ" dirty="0"/>
              <a:t>تستعمل هذه الخياطة في المواضع التي </a:t>
            </a:r>
            <a:r>
              <a:rPr lang="ar-IQ" dirty="0" err="1"/>
              <a:t>لايمكن</a:t>
            </a:r>
            <a:r>
              <a:rPr lang="ar-IQ" dirty="0"/>
              <a:t> وضع </a:t>
            </a:r>
            <a:r>
              <a:rPr lang="ar-IQ" dirty="0" err="1"/>
              <a:t>الضماد</a:t>
            </a:r>
            <a:r>
              <a:rPr lang="ar-IQ" dirty="0"/>
              <a:t> عليها مثل الضرع </a:t>
            </a:r>
            <a:endParaRPr lang="en-US" dirty="0"/>
          </a:p>
        </p:txBody>
      </p:sp>
      <p:sp>
        <p:nvSpPr>
          <p:cNvPr id="4" name="مستطيل 3"/>
          <p:cNvSpPr/>
          <p:nvPr/>
        </p:nvSpPr>
        <p:spPr>
          <a:xfrm>
            <a:off x="0" y="5657671"/>
            <a:ext cx="8929718" cy="830997"/>
          </a:xfrm>
          <a:prstGeom prst="rect">
            <a:avLst/>
          </a:prstGeom>
        </p:spPr>
        <p:txBody>
          <a:bodyPr wrap="square">
            <a:spAutoFit/>
          </a:bodyPr>
          <a:lstStyle/>
          <a:p>
            <a:r>
              <a:rPr lang="ar-IQ" sz="2400" dirty="0"/>
              <a:t>(</a:t>
            </a:r>
            <a:r>
              <a:rPr lang="ar-IQ" sz="2400" b="1" dirty="0">
                <a:solidFill>
                  <a:srgbClr val="FF0000"/>
                </a:solidFill>
              </a:rPr>
              <a:t>ملاحظة</a:t>
            </a:r>
            <a:r>
              <a:rPr lang="ar-IQ" sz="2400" dirty="0"/>
              <a:t> : خياطة الشد : هي الخياطة التي تقرب حافات الجرح </a:t>
            </a:r>
            <a:r>
              <a:rPr lang="ar-IQ" sz="2400" dirty="0" err="1"/>
              <a:t>باقل</a:t>
            </a:r>
            <a:r>
              <a:rPr lang="ar-IQ" sz="2400" dirty="0"/>
              <a:t> ما يمكن من الشد على </a:t>
            </a:r>
            <a:r>
              <a:rPr lang="ar-IQ" sz="2400" dirty="0" err="1"/>
              <a:t>الانسجة</a:t>
            </a:r>
            <a:r>
              <a:rPr lang="ar-IQ" sz="2400" dirty="0"/>
              <a:t> فيقل احتمال قطع النسيج بالخيط)</a:t>
            </a:r>
            <a:endParaRPr lang="en-US" sz="2400" dirty="0"/>
          </a:p>
        </p:txBody>
      </p:sp>
      <p:pic>
        <p:nvPicPr>
          <p:cNvPr id="5" name="صورة 4" descr="JaypeeDigital | eBook Reader"/>
          <p:cNvPicPr/>
          <p:nvPr/>
        </p:nvPicPr>
        <p:blipFill>
          <a:blip r:embed="rId2"/>
          <a:srcRect/>
          <a:stretch>
            <a:fillRect/>
          </a:stretch>
        </p:blipFill>
        <p:spPr bwMode="auto">
          <a:xfrm>
            <a:off x="1500166" y="3357562"/>
            <a:ext cx="3172178" cy="2143140"/>
          </a:xfrm>
          <a:prstGeom prst="rect">
            <a:avLst/>
          </a:prstGeom>
          <a:noFill/>
          <a:ln w="9525">
            <a:noFill/>
            <a:miter lim="800000"/>
            <a:headEnd/>
            <a:tailEnd/>
          </a:ln>
        </p:spPr>
      </p:pic>
      <p:pic>
        <p:nvPicPr>
          <p:cNvPr id="6" name="صورة 5" descr="Lecture 15 - LA Suture Materials and Needles (SP '19 - Intro to ..."/>
          <p:cNvPicPr/>
          <p:nvPr/>
        </p:nvPicPr>
        <p:blipFill>
          <a:blip r:embed="rId3"/>
          <a:srcRect/>
          <a:stretch>
            <a:fillRect/>
          </a:stretch>
        </p:blipFill>
        <p:spPr bwMode="auto">
          <a:xfrm>
            <a:off x="4929190" y="3429000"/>
            <a:ext cx="3000396" cy="221457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2786057"/>
          </a:xfrm>
        </p:spPr>
        <p:txBody>
          <a:bodyPr>
            <a:normAutofit fontScale="92500" lnSpcReduction="10000"/>
          </a:bodyPr>
          <a:lstStyle/>
          <a:p>
            <a:pPr algn="l" rtl="0">
              <a:buNone/>
            </a:pPr>
            <a:r>
              <a:rPr lang="en-US" b="1" dirty="0">
                <a:solidFill>
                  <a:srgbClr val="FF0000"/>
                </a:solidFill>
              </a:rPr>
              <a:t>Purse string suture</a:t>
            </a:r>
          </a:p>
          <a:p>
            <a:pPr algn="l" rtl="0"/>
            <a:r>
              <a:rPr lang="en-US" dirty="0"/>
              <a:t>It is a single stitch placed around a circular opening to close the edges of the inside</a:t>
            </a:r>
          </a:p>
          <a:p>
            <a:pPr algn="l" rtl="0"/>
            <a:r>
              <a:rPr lang="en-US" dirty="0"/>
              <a:t>It is often used in the case of </a:t>
            </a:r>
            <a:r>
              <a:rPr lang="en-US" dirty="0" err="1"/>
              <a:t>prolapse</a:t>
            </a:r>
            <a:r>
              <a:rPr lang="en-US" dirty="0"/>
              <a:t> of the rectum, to prevent it from leaving temporarily, until the causes are removed</a:t>
            </a:r>
          </a:p>
          <a:p>
            <a:pPr algn="l"/>
            <a:endParaRPr lang="ar-IQ" dirty="0"/>
          </a:p>
        </p:txBody>
      </p:sp>
      <p:pic>
        <p:nvPicPr>
          <p:cNvPr id="4" name="صورة 3" descr="DVM, PhD, DABVP, DACVP"/>
          <p:cNvPicPr/>
          <p:nvPr/>
        </p:nvPicPr>
        <p:blipFill>
          <a:blip r:embed="rId2"/>
          <a:srcRect/>
          <a:stretch>
            <a:fillRect/>
          </a:stretch>
        </p:blipFill>
        <p:spPr bwMode="auto">
          <a:xfrm>
            <a:off x="285720" y="3071810"/>
            <a:ext cx="4357718" cy="3143272"/>
          </a:xfrm>
          <a:prstGeom prst="rect">
            <a:avLst/>
          </a:prstGeom>
          <a:noFill/>
          <a:ln w="9525">
            <a:noFill/>
            <a:miter lim="800000"/>
            <a:headEnd/>
            <a:tailEnd/>
          </a:ln>
        </p:spPr>
      </p:pic>
      <p:pic>
        <p:nvPicPr>
          <p:cNvPr id="5" name="صورة 4" descr="Purse-String and finger trap | Veterinary Surgery"/>
          <p:cNvPicPr/>
          <p:nvPr/>
        </p:nvPicPr>
        <p:blipFill>
          <a:blip r:embed="rId3"/>
          <a:srcRect/>
          <a:stretch>
            <a:fillRect/>
          </a:stretch>
        </p:blipFill>
        <p:spPr bwMode="auto">
          <a:xfrm>
            <a:off x="4929190" y="3286124"/>
            <a:ext cx="4214810" cy="321471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2786057"/>
          </a:xfrm>
        </p:spPr>
        <p:txBody>
          <a:bodyPr>
            <a:normAutofit/>
          </a:bodyPr>
          <a:lstStyle/>
          <a:p>
            <a:pPr>
              <a:buNone/>
            </a:pPr>
            <a:r>
              <a:rPr lang="ar-IQ" b="1" dirty="0">
                <a:solidFill>
                  <a:srgbClr val="FF0000"/>
                </a:solidFill>
              </a:rPr>
              <a:t>خياطة المصرة     </a:t>
            </a:r>
            <a:r>
              <a:rPr lang="en-US" b="1" dirty="0">
                <a:solidFill>
                  <a:srgbClr val="FF0000"/>
                </a:solidFill>
              </a:rPr>
              <a:t>purse-string suture </a:t>
            </a:r>
          </a:p>
          <a:p>
            <a:r>
              <a:rPr lang="ar-IQ" dirty="0"/>
              <a:t>عبارة عن </a:t>
            </a:r>
            <a:r>
              <a:rPr lang="ar-IQ" dirty="0" err="1"/>
              <a:t>غرزة</a:t>
            </a:r>
            <a:r>
              <a:rPr lang="ar-IQ" dirty="0"/>
              <a:t> واحدة توضع حول فتحة دائرية لغلقها </a:t>
            </a:r>
            <a:r>
              <a:rPr lang="ar-IQ" dirty="0" err="1"/>
              <a:t>ببعج</a:t>
            </a:r>
            <a:r>
              <a:rPr lang="ar-IQ" dirty="0"/>
              <a:t> </a:t>
            </a:r>
            <a:r>
              <a:rPr lang="ar-IQ" dirty="0" err="1"/>
              <a:t>حافاتها</a:t>
            </a:r>
            <a:r>
              <a:rPr lang="ar-IQ" dirty="0"/>
              <a:t> </a:t>
            </a:r>
            <a:r>
              <a:rPr lang="ar-IQ" dirty="0" err="1"/>
              <a:t>الى</a:t>
            </a:r>
            <a:r>
              <a:rPr lang="ar-IQ" dirty="0"/>
              <a:t> الداخل </a:t>
            </a:r>
            <a:endParaRPr lang="en-US" dirty="0"/>
          </a:p>
          <a:p>
            <a:r>
              <a:rPr lang="ar-IQ" dirty="0"/>
              <a:t>غالبا ما تستعمل في حالة تدلي المستقيم لمنع خروجه وقتيا حتى زوال </a:t>
            </a:r>
            <a:r>
              <a:rPr lang="ar-IQ" dirty="0" err="1"/>
              <a:t>الاسباب</a:t>
            </a:r>
            <a:r>
              <a:rPr lang="ar-IQ" dirty="0"/>
              <a:t> </a:t>
            </a:r>
            <a:endParaRPr lang="en-US" dirty="0"/>
          </a:p>
          <a:p>
            <a:pPr algn="l"/>
            <a:endParaRPr lang="ar-IQ" dirty="0"/>
          </a:p>
        </p:txBody>
      </p:sp>
      <p:pic>
        <p:nvPicPr>
          <p:cNvPr id="4" name="صورة 3" descr="DVM, PhD, DABVP, DACVP"/>
          <p:cNvPicPr/>
          <p:nvPr/>
        </p:nvPicPr>
        <p:blipFill>
          <a:blip r:embed="rId2"/>
          <a:srcRect/>
          <a:stretch>
            <a:fillRect/>
          </a:stretch>
        </p:blipFill>
        <p:spPr bwMode="auto">
          <a:xfrm>
            <a:off x="285720" y="3071810"/>
            <a:ext cx="4357718" cy="3143272"/>
          </a:xfrm>
          <a:prstGeom prst="rect">
            <a:avLst/>
          </a:prstGeom>
          <a:noFill/>
          <a:ln w="9525">
            <a:noFill/>
            <a:miter lim="800000"/>
            <a:headEnd/>
            <a:tailEnd/>
          </a:ln>
        </p:spPr>
      </p:pic>
      <p:pic>
        <p:nvPicPr>
          <p:cNvPr id="5" name="صورة 4" descr="Purse-String and finger trap | Veterinary Surgery"/>
          <p:cNvPicPr/>
          <p:nvPr/>
        </p:nvPicPr>
        <p:blipFill>
          <a:blip r:embed="rId3"/>
          <a:srcRect/>
          <a:stretch>
            <a:fillRect/>
          </a:stretch>
        </p:blipFill>
        <p:spPr bwMode="auto">
          <a:xfrm>
            <a:off x="4929190" y="3286124"/>
            <a:ext cx="4214810" cy="321471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3929066"/>
          </a:xfrm>
        </p:spPr>
        <p:txBody>
          <a:bodyPr>
            <a:normAutofit fontScale="70000" lnSpcReduction="20000"/>
          </a:bodyPr>
          <a:lstStyle/>
          <a:p>
            <a:pPr algn="l" rtl="0">
              <a:buNone/>
            </a:pPr>
            <a:r>
              <a:rPr lang="en-US" sz="4000" b="1" dirty="0" err="1">
                <a:solidFill>
                  <a:srgbClr val="FF0000"/>
                </a:solidFill>
              </a:rPr>
              <a:t>chmieden's</a:t>
            </a:r>
            <a:r>
              <a:rPr lang="en-US" sz="4000" b="1" dirty="0">
                <a:solidFill>
                  <a:srgbClr val="FF0000"/>
                </a:solidFill>
              </a:rPr>
              <a:t> intestinal suture</a:t>
            </a:r>
          </a:p>
          <a:p>
            <a:pPr algn="l" rtl="0"/>
            <a:r>
              <a:rPr lang="ar-IQ" dirty="0"/>
              <a:t>  </a:t>
            </a:r>
            <a:r>
              <a:rPr lang="en-US" dirty="0"/>
              <a:t>It is continuous and used to suture the intestine</a:t>
            </a:r>
          </a:p>
          <a:p>
            <a:pPr algn="l" rtl="0"/>
            <a:r>
              <a:rPr lang="en-US" dirty="0"/>
              <a:t>It begins with a triple stitch and after that it always penetrates the intestinal wall from inside to outside, penetrating all layers, which leads to cross-edges without affecting the diameter of the intestine, and is then buried in a second row of suture type Lambert or </a:t>
            </a:r>
            <a:r>
              <a:rPr lang="en-US" dirty="0" err="1"/>
              <a:t>cushing</a:t>
            </a:r>
            <a:endParaRPr lang="en-US" dirty="0"/>
          </a:p>
          <a:p>
            <a:pPr algn="l" rtl="0">
              <a:buNone/>
            </a:pPr>
            <a:r>
              <a:rPr lang="ar-IQ" dirty="0"/>
              <a:t> </a:t>
            </a:r>
            <a:endParaRPr lang="en-US" dirty="0"/>
          </a:p>
          <a:p>
            <a:pPr algn="l" rtl="0"/>
            <a:r>
              <a:rPr lang="en-US" dirty="0"/>
              <a:t>the purpose of the first row of </a:t>
            </a:r>
            <a:r>
              <a:rPr lang="en-US" dirty="0" err="1"/>
              <a:t>surturing</a:t>
            </a:r>
            <a:r>
              <a:rPr lang="en-US" dirty="0"/>
              <a:t> (</a:t>
            </a:r>
            <a:r>
              <a:rPr lang="en-US" dirty="0" err="1"/>
              <a:t>Schmiden</a:t>
            </a:r>
            <a:r>
              <a:rPr lang="en-US" dirty="0"/>
              <a:t> or Connell) is To close the edges of the wound </a:t>
            </a:r>
          </a:p>
          <a:p>
            <a:pPr algn="l" rtl="0"/>
            <a:r>
              <a:rPr lang="en-US" dirty="0"/>
              <a:t>The second row of suturing (</a:t>
            </a:r>
            <a:r>
              <a:rPr lang="en-US" dirty="0" err="1"/>
              <a:t>lambert</a:t>
            </a:r>
            <a:r>
              <a:rPr lang="en-US" dirty="0"/>
              <a:t> or </a:t>
            </a:r>
            <a:r>
              <a:rPr lang="en-US" dirty="0" err="1"/>
              <a:t>cushing</a:t>
            </a:r>
            <a:r>
              <a:rPr lang="en-US" dirty="0"/>
              <a:t>) is to turn the edges inside. </a:t>
            </a:r>
          </a:p>
        </p:txBody>
      </p:sp>
      <p:pic>
        <p:nvPicPr>
          <p:cNvPr id="4" name="صورة 3" descr="C:\Users\dell\Desktop\فهرس.jpg"/>
          <p:cNvPicPr/>
          <p:nvPr/>
        </p:nvPicPr>
        <p:blipFill>
          <a:blip r:embed="rId2"/>
          <a:srcRect/>
          <a:stretch>
            <a:fillRect/>
          </a:stretch>
        </p:blipFill>
        <p:spPr bwMode="auto">
          <a:xfrm>
            <a:off x="2500298" y="4143404"/>
            <a:ext cx="6572296" cy="264318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4429132"/>
          </a:xfrm>
        </p:spPr>
        <p:txBody>
          <a:bodyPr>
            <a:normAutofit fontScale="85000" lnSpcReduction="10000"/>
          </a:bodyPr>
          <a:lstStyle/>
          <a:p>
            <a:pPr>
              <a:buNone/>
            </a:pPr>
            <a:r>
              <a:rPr lang="ar-IQ" sz="3300" b="1" dirty="0">
                <a:solidFill>
                  <a:srgbClr val="FF0000"/>
                </a:solidFill>
              </a:rPr>
              <a:t>خياطة </a:t>
            </a:r>
            <a:r>
              <a:rPr lang="ar-IQ" sz="3300" b="1" dirty="0" err="1">
                <a:solidFill>
                  <a:srgbClr val="FF0000"/>
                </a:solidFill>
              </a:rPr>
              <a:t>شميدن</a:t>
            </a:r>
            <a:r>
              <a:rPr lang="ar-IQ" sz="3300" b="1" dirty="0">
                <a:solidFill>
                  <a:srgbClr val="FF0000"/>
                </a:solidFill>
              </a:rPr>
              <a:t>     </a:t>
            </a:r>
            <a:r>
              <a:rPr lang="en-US" sz="3300" b="1" dirty="0" err="1">
                <a:solidFill>
                  <a:srgbClr val="FF0000"/>
                </a:solidFill>
              </a:rPr>
              <a:t>schmieden's</a:t>
            </a:r>
            <a:r>
              <a:rPr lang="en-US" sz="3300" b="1" dirty="0">
                <a:solidFill>
                  <a:srgbClr val="FF0000"/>
                </a:solidFill>
              </a:rPr>
              <a:t> intestinal suture </a:t>
            </a:r>
          </a:p>
          <a:p>
            <a:r>
              <a:rPr lang="ar-IQ" dirty="0"/>
              <a:t> يكون مستمرا ويستعمل لخياطة </a:t>
            </a:r>
            <a:r>
              <a:rPr lang="ar-IQ" dirty="0" err="1"/>
              <a:t>الامعاء</a:t>
            </a:r>
            <a:r>
              <a:rPr lang="ar-IQ" dirty="0"/>
              <a:t> </a:t>
            </a:r>
            <a:endParaRPr lang="en-US" dirty="0"/>
          </a:p>
          <a:p>
            <a:r>
              <a:rPr lang="ar-IQ" dirty="0" err="1"/>
              <a:t>يبدا</a:t>
            </a:r>
            <a:r>
              <a:rPr lang="ar-IQ" dirty="0"/>
              <a:t> </a:t>
            </a:r>
            <a:r>
              <a:rPr lang="ar-IQ" dirty="0" err="1"/>
              <a:t>بغرزة</a:t>
            </a:r>
            <a:r>
              <a:rPr lang="ar-IQ" dirty="0"/>
              <a:t> ثلاثية وبعد ذلك يخترق جدار </a:t>
            </a:r>
            <a:r>
              <a:rPr lang="ar-IQ" dirty="0" err="1"/>
              <a:t>الامعاء</a:t>
            </a:r>
            <a:r>
              <a:rPr lang="ar-IQ" dirty="0"/>
              <a:t> دائما من الداخل </a:t>
            </a:r>
            <a:r>
              <a:rPr lang="ar-IQ" dirty="0" err="1"/>
              <a:t>الى</a:t>
            </a:r>
            <a:r>
              <a:rPr lang="ar-IQ" dirty="0"/>
              <a:t> الخارج مخترقا جميع الطبقات مما يؤدي </a:t>
            </a:r>
            <a:r>
              <a:rPr lang="ar-IQ" dirty="0" err="1"/>
              <a:t>الى</a:t>
            </a:r>
            <a:r>
              <a:rPr lang="ar-IQ" dirty="0"/>
              <a:t> تقابل الحافات بدون </a:t>
            </a:r>
            <a:r>
              <a:rPr lang="ar-IQ" dirty="0" err="1"/>
              <a:t>التاثير</a:t>
            </a:r>
            <a:r>
              <a:rPr lang="ar-IQ" dirty="0"/>
              <a:t> كثيرا على قطر </a:t>
            </a:r>
            <a:r>
              <a:rPr lang="ar-IQ" dirty="0" err="1"/>
              <a:t>الامعاء</a:t>
            </a:r>
            <a:r>
              <a:rPr lang="ar-IQ" dirty="0"/>
              <a:t> ويدفن بعد ذلك بصف ثاني من نوع </a:t>
            </a:r>
            <a:r>
              <a:rPr lang="ar-IQ" dirty="0" err="1"/>
              <a:t>لمبرت</a:t>
            </a:r>
            <a:r>
              <a:rPr lang="ar-IQ" dirty="0"/>
              <a:t> </a:t>
            </a:r>
            <a:r>
              <a:rPr lang="ar-IQ" dirty="0" err="1"/>
              <a:t>او</a:t>
            </a:r>
            <a:r>
              <a:rPr lang="ar-IQ" dirty="0"/>
              <a:t> كشنك </a:t>
            </a:r>
            <a:endParaRPr lang="en-US" dirty="0"/>
          </a:p>
          <a:p>
            <a:r>
              <a:rPr lang="ar-IQ" dirty="0"/>
              <a:t> </a:t>
            </a:r>
            <a:endParaRPr lang="en-US" dirty="0"/>
          </a:p>
          <a:p>
            <a:r>
              <a:rPr lang="ar-IQ" dirty="0"/>
              <a:t>نستنتج </a:t>
            </a:r>
            <a:r>
              <a:rPr lang="ar-IQ" dirty="0" err="1"/>
              <a:t>ان</a:t>
            </a:r>
            <a:r>
              <a:rPr lang="ar-IQ" dirty="0"/>
              <a:t> الغرض من الصف </a:t>
            </a:r>
            <a:r>
              <a:rPr lang="ar-IQ" dirty="0" err="1"/>
              <a:t>الاول</a:t>
            </a:r>
            <a:r>
              <a:rPr lang="ar-IQ" dirty="0"/>
              <a:t> من الخياطة هو تقريب حافات الجرح (</a:t>
            </a:r>
            <a:r>
              <a:rPr lang="ar-IQ" dirty="0" err="1"/>
              <a:t>شميدن</a:t>
            </a:r>
            <a:r>
              <a:rPr lang="ar-IQ" dirty="0"/>
              <a:t> </a:t>
            </a:r>
            <a:r>
              <a:rPr lang="ar-IQ" dirty="0" err="1"/>
              <a:t>او</a:t>
            </a:r>
            <a:r>
              <a:rPr lang="ar-IQ" dirty="0"/>
              <a:t> </a:t>
            </a:r>
            <a:r>
              <a:rPr lang="ar-IQ" dirty="0" err="1"/>
              <a:t>كونيل</a:t>
            </a:r>
            <a:r>
              <a:rPr lang="ar-IQ" dirty="0"/>
              <a:t>)</a:t>
            </a:r>
            <a:endParaRPr lang="en-US" dirty="0"/>
          </a:p>
          <a:p>
            <a:r>
              <a:rPr lang="ar-IQ" dirty="0" err="1"/>
              <a:t>ان</a:t>
            </a:r>
            <a:r>
              <a:rPr lang="ar-IQ" dirty="0"/>
              <a:t> الصف الثاني من الخياطة هو لقلب الحافات </a:t>
            </a:r>
            <a:r>
              <a:rPr lang="ar-IQ" dirty="0" err="1"/>
              <a:t>الى</a:t>
            </a:r>
            <a:r>
              <a:rPr lang="ar-IQ" dirty="0"/>
              <a:t> الداخل (</a:t>
            </a:r>
            <a:r>
              <a:rPr lang="ar-IQ" dirty="0" err="1"/>
              <a:t>لمبرت</a:t>
            </a:r>
            <a:r>
              <a:rPr lang="ar-IQ" dirty="0"/>
              <a:t> </a:t>
            </a:r>
            <a:r>
              <a:rPr lang="ar-IQ" dirty="0" err="1"/>
              <a:t>او</a:t>
            </a:r>
            <a:r>
              <a:rPr lang="ar-IQ" dirty="0"/>
              <a:t> كشنك)</a:t>
            </a:r>
            <a:endParaRPr lang="en-US" dirty="0"/>
          </a:p>
          <a:p>
            <a:pPr algn="l" rtl="0">
              <a:buNone/>
            </a:pPr>
            <a:endParaRPr lang="en-US" dirty="0"/>
          </a:p>
        </p:txBody>
      </p:sp>
      <p:pic>
        <p:nvPicPr>
          <p:cNvPr id="4" name="صورة 3" descr="C:\Users\dell\Desktop\فهرس.jpg"/>
          <p:cNvPicPr/>
          <p:nvPr/>
        </p:nvPicPr>
        <p:blipFill>
          <a:blip r:embed="rId2"/>
          <a:srcRect/>
          <a:stretch>
            <a:fillRect/>
          </a:stretch>
        </p:blipFill>
        <p:spPr bwMode="auto">
          <a:xfrm>
            <a:off x="2500298" y="4143404"/>
            <a:ext cx="6572296" cy="264318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643314"/>
          </a:xfrm>
        </p:spPr>
        <p:txBody>
          <a:bodyPr>
            <a:normAutofit fontScale="77500" lnSpcReduction="20000"/>
          </a:bodyPr>
          <a:lstStyle/>
          <a:p>
            <a:pPr algn="l" rtl="0">
              <a:buNone/>
            </a:pPr>
            <a:r>
              <a:rPr lang="en-US" sz="3500" b="1" dirty="0">
                <a:solidFill>
                  <a:srgbClr val="FF0000"/>
                </a:solidFill>
              </a:rPr>
              <a:t>Connell suture</a:t>
            </a:r>
          </a:p>
          <a:p>
            <a:pPr algn="l" rtl="0"/>
            <a:r>
              <a:rPr lang="en-US" dirty="0"/>
              <a:t>It is used to suture internal organs (stomach or intestine) as a first row and penetrates all layers with stitches parallel to the wound and is usually followed by a second row of type </a:t>
            </a:r>
            <a:r>
              <a:rPr lang="en-US" dirty="0" err="1"/>
              <a:t>lembert</a:t>
            </a:r>
            <a:r>
              <a:rPr lang="en-US" dirty="0"/>
              <a:t> or </a:t>
            </a:r>
            <a:r>
              <a:rPr lang="en-US" dirty="0" err="1"/>
              <a:t>cushing</a:t>
            </a:r>
            <a:r>
              <a:rPr lang="en-US" dirty="0"/>
              <a:t> suture technique</a:t>
            </a:r>
          </a:p>
          <a:p>
            <a:pPr algn="l" rtl="0">
              <a:buNone/>
            </a:pPr>
            <a:endParaRPr lang="en-US" dirty="0"/>
          </a:p>
          <a:p>
            <a:pPr algn="l" rtl="0"/>
            <a:r>
              <a:rPr lang="en-US" dirty="0"/>
              <a:t>Connell suture is similar to </a:t>
            </a:r>
            <a:r>
              <a:rPr lang="en-US" dirty="0" err="1"/>
              <a:t>cushing</a:t>
            </a:r>
            <a:r>
              <a:rPr lang="en-US" dirty="0"/>
              <a:t> suture, but in </a:t>
            </a:r>
            <a:r>
              <a:rPr lang="en-US" dirty="0" err="1"/>
              <a:t>cushing</a:t>
            </a:r>
            <a:r>
              <a:rPr lang="en-US" dirty="0"/>
              <a:t>, the suture thread only penetrates the serous and muscular layer of the intestine and does not penetrate all of the layers</a:t>
            </a:r>
            <a:r>
              <a:rPr lang="ar-IQ" dirty="0"/>
              <a:t>.</a:t>
            </a:r>
            <a:endParaRPr lang="en-US" dirty="0"/>
          </a:p>
          <a:p>
            <a:pPr algn="l"/>
            <a:endParaRPr lang="ar-IQ" dirty="0"/>
          </a:p>
        </p:txBody>
      </p:sp>
      <p:pic>
        <p:nvPicPr>
          <p:cNvPr id="4" name="صورة 3"/>
          <p:cNvPicPr/>
          <p:nvPr/>
        </p:nvPicPr>
        <p:blipFill>
          <a:blip r:embed="rId2"/>
          <a:srcRect l="26858" t="44158"/>
          <a:stretch>
            <a:fillRect/>
          </a:stretch>
        </p:blipFill>
        <p:spPr bwMode="auto">
          <a:xfrm>
            <a:off x="3786182" y="3071810"/>
            <a:ext cx="5357818" cy="378619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2786057"/>
          </a:xfrm>
        </p:spPr>
        <p:txBody>
          <a:bodyPr>
            <a:normAutofit fontScale="85000" lnSpcReduction="10000"/>
          </a:bodyPr>
          <a:lstStyle/>
          <a:p>
            <a:pPr>
              <a:buNone/>
            </a:pPr>
            <a:r>
              <a:rPr lang="ar-IQ" b="1" dirty="0">
                <a:solidFill>
                  <a:srgbClr val="FF0000"/>
                </a:solidFill>
              </a:rPr>
              <a:t>خياطة </a:t>
            </a:r>
            <a:r>
              <a:rPr lang="ar-IQ" b="1" dirty="0" err="1">
                <a:solidFill>
                  <a:srgbClr val="FF0000"/>
                </a:solidFill>
              </a:rPr>
              <a:t>كونيل</a:t>
            </a:r>
            <a:r>
              <a:rPr lang="ar-IQ" b="1" dirty="0">
                <a:solidFill>
                  <a:srgbClr val="FF0000"/>
                </a:solidFill>
              </a:rPr>
              <a:t> </a:t>
            </a:r>
            <a:r>
              <a:rPr lang="en-US" b="1" dirty="0" err="1">
                <a:solidFill>
                  <a:srgbClr val="FF0000"/>
                </a:solidFill>
              </a:rPr>
              <a:t>connell</a:t>
            </a:r>
            <a:r>
              <a:rPr lang="en-US" b="1" dirty="0">
                <a:solidFill>
                  <a:srgbClr val="FF0000"/>
                </a:solidFill>
              </a:rPr>
              <a:t> suture </a:t>
            </a:r>
          </a:p>
          <a:p>
            <a:r>
              <a:rPr lang="ar-IQ" dirty="0"/>
              <a:t>يستعمل لخياطة </a:t>
            </a:r>
            <a:r>
              <a:rPr lang="ar-IQ" dirty="0" err="1"/>
              <a:t>الاحشاء</a:t>
            </a:r>
            <a:r>
              <a:rPr lang="ar-IQ" dirty="0"/>
              <a:t> الداخلية كصف </a:t>
            </a:r>
            <a:r>
              <a:rPr lang="ar-IQ" dirty="0" err="1"/>
              <a:t>اول</a:t>
            </a:r>
            <a:r>
              <a:rPr lang="ar-IQ" dirty="0"/>
              <a:t> ويخترق جميع طبقات </a:t>
            </a:r>
            <a:r>
              <a:rPr lang="ar-IQ" dirty="0" err="1"/>
              <a:t>الاحشاء</a:t>
            </a:r>
            <a:r>
              <a:rPr lang="ar-IQ" dirty="0"/>
              <a:t> بغرز موازية للجرح ويتبع عادة بصف ثاني من نوع </a:t>
            </a:r>
            <a:r>
              <a:rPr lang="ar-IQ" dirty="0" err="1"/>
              <a:t>لمبرت</a:t>
            </a:r>
            <a:r>
              <a:rPr lang="ar-IQ" dirty="0"/>
              <a:t> </a:t>
            </a:r>
            <a:r>
              <a:rPr lang="ar-IQ" dirty="0" err="1"/>
              <a:t>او</a:t>
            </a:r>
            <a:r>
              <a:rPr lang="ar-IQ" dirty="0"/>
              <a:t> كشنك </a:t>
            </a:r>
            <a:endParaRPr lang="en-US" dirty="0"/>
          </a:p>
          <a:p>
            <a:r>
              <a:rPr lang="ar-IQ" dirty="0"/>
              <a:t> </a:t>
            </a:r>
            <a:endParaRPr lang="en-US" dirty="0"/>
          </a:p>
          <a:p>
            <a:r>
              <a:rPr lang="ar-IQ" dirty="0"/>
              <a:t>خياطة </a:t>
            </a:r>
            <a:r>
              <a:rPr lang="ar-IQ" dirty="0" err="1"/>
              <a:t>كونيل</a:t>
            </a:r>
            <a:r>
              <a:rPr lang="ar-IQ" dirty="0"/>
              <a:t> تشبه خياطة كشنك لكن في خياطة كشنك يخترق الخيط فقط الطبقة المصلية والعضلية من </a:t>
            </a:r>
            <a:r>
              <a:rPr lang="ar-IQ" dirty="0" err="1"/>
              <a:t>الامعاء</a:t>
            </a:r>
            <a:r>
              <a:rPr lang="ar-IQ" dirty="0"/>
              <a:t> و لا يخترق كل الطبقات</a:t>
            </a:r>
            <a:endParaRPr lang="en-US" dirty="0"/>
          </a:p>
          <a:p>
            <a:pPr algn="l"/>
            <a:endParaRPr lang="ar-IQ" dirty="0"/>
          </a:p>
        </p:txBody>
      </p:sp>
      <p:pic>
        <p:nvPicPr>
          <p:cNvPr id="4" name="صورة 3"/>
          <p:cNvPicPr/>
          <p:nvPr/>
        </p:nvPicPr>
        <p:blipFill>
          <a:blip r:embed="rId2"/>
          <a:srcRect l="26858" t="44158"/>
          <a:stretch>
            <a:fillRect/>
          </a:stretch>
        </p:blipFill>
        <p:spPr bwMode="auto">
          <a:xfrm>
            <a:off x="3786182" y="3071810"/>
            <a:ext cx="5357818" cy="378619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714751"/>
          </a:xfrm>
        </p:spPr>
        <p:txBody>
          <a:bodyPr>
            <a:normAutofit fontScale="85000" lnSpcReduction="10000"/>
          </a:bodyPr>
          <a:lstStyle/>
          <a:p>
            <a:pPr algn="l" rtl="0">
              <a:buNone/>
            </a:pPr>
            <a:r>
              <a:rPr lang="en-US" b="1" dirty="0">
                <a:solidFill>
                  <a:srgbClr val="FF0000"/>
                </a:solidFill>
              </a:rPr>
              <a:t>Cushing suture</a:t>
            </a:r>
          </a:p>
          <a:p>
            <a:pPr algn="l" rtl="0"/>
            <a:r>
              <a:rPr lang="en-US" dirty="0"/>
              <a:t>It is used in suturing the intestine and other internal hollow viscera of the digestive system  as a second row. </a:t>
            </a:r>
          </a:p>
          <a:p>
            <a:pPr algn="l" rtl="0"/>
            <a:r>
              <a:rPr lang="en-US" dirty="0"/>
              <a:t>Usually the first row is the </a:t>
            </a:r>
            <a:r>
              <a:rPr lang="en-US" dirty="0" err="1"/>
              <a:t>Schmiden</a:t>
            </a:r>
            <a:r>
              <a:rPr lang="en-US" dirty="0"/>
              <a:t> type when used in the intestine</a:t>
            </a:r>
            <a:r>
              <a:rPr lang="ar-IQ" dirty="0"/>
              <a:t>.</a:t>
            </a:r>
            <a:endParaRPr lang="en-US" dirty="0"/>
          </a:p>
          <a:p>
            <a:pPr algn="l" rtl="0"/>
            <a:r>
              <a:rPr lang="en-US" dirty="0"/>
              <a:t>It  turns the edge  of the surgical wound to inside  and does not penetrate the mucosa and sub mucosa</a:t>
            </a:r>
          </a:p>
          <a:p>
            <a:pPr algn="l" rtl="0"/>
            <a:r>
              <a:rPr lang="en-US" dirty="0"/>
              <a:t>The suture stitches are parallel to the wound. </a:t>
            </a:r>
          </a:p>
        </p:txBody>
      </p:sp>
      <p:pic>
        <p:nvPicPr>
          <p:cNvPr id="5" name="صورة 4"/>
          <p:cNvPicPr/>
          <p:nvPr/>
        </p:nvPicPr>
        <p:blipFill>
          <a:blip r:embed="rId2"/>
          <a:srcRect r="19231" b="55570"/>
          <a:stretch>
            <a:fillRect/>
          </a:stretch>
        </p:blipFill>
        <p:spPr bwMode="auto">
          <a:xfrm>
            <a:off x="2643175" y="3500438"/>
            <a:ext cx="6500826" cy="33575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714751"/>
          </a:xfrm>
        </p:spPr>
        <p:txBody>
          <a:bodyPr>
            <a:normAutofit lnSpcReduction="10000"/>
          </a:bodyPr>
          <a:lstStyle/>
          <a:p>
            <a:pPr>
              <a:buNone/>
            </a:pPr>
            <a:r>
              <a:rPr lang="ar-IQ" b="1" dirty="0">
                <a:solidFill>
                  <a:srgbClr val="FF0000"/>
                </a:solidFill>
              </a:rPr>
              <a:t>خياطة كشنك </a:t>
            </a:r>
            <a:r>
              <a:rPr lang="en-US" b="1" dirty="0" err="1">
                <a:solidFill>
                  <a:srgbClr val="FF0000"/>
                </a:solidFill>
              </a:rPr>
              <a:t>cushing</a:t>
            </a:r>
            <a:r>
              <a:rPr lang="en-US" b="1" dirty="0">
                <a:solidFill>
                  <a:srgbClr val="FF0000"/>
                </a:solidFill>
              </a:rPr>
              <a:t> suture </a:t>
            </a:r>
          </a:p>
          <a:p>
            <a:r>
              <a:rPr lang="ar-IQ" dirty="0"/>
              <a:t>يستعمل في خياطة </a:t>
            </a:r>
            <a:r>
              <a:rPr lang="ar-IQ" dirty="0" err="1"/>
              <a:t>الامعاء</a:t>
            </a:r>
            <a:r>
              <a:rPr lang="ar-IQ" dirty="0"/>
              <a:t> و </a:t>
            </a:r>
            <a:r>
              <a:rPr lang="ar-IQ" dirty="0" err="1"/>
              <a:t>الاحشاء</a:t>
            </a:r>
            <a:r>
              <a:rPr lang="ar-IQ" dirty="0"/>
              <a:t> الداخلية المجوفة </a:t>
            </a:r>
            <a:r>
              <a:rPr lang="ar-IQ" dirty="0" err="1"/>
              <a:t>الاخرى</a:t>
            </a:r>
            <a:r>
              <a:rPr lang="ar-IQ" dirty="0"/>
              <a:t> كصف ثاني وعادتا يكون الصف </a:t>
            </a:r>
            <a:r>
              <a:rPr lang="ar-IQ" dirty="0" err="1"/>
              <a:t>الاول</a:t>
            </a:r>
            <a:r>
              <a:rPr lang="ar-IQ" dirty="0"/>
              <a:t> من نوع </a:t>
            </a:r>
            <a:r>
              <a:rPr lang="ar-IQ" dirty="0" err="1"/>
              <a:t>شميدن</a:t>
            </a:r>
            <a:r>
              <a:rPr lang="ar-IQ" dirty="0"/>
              <a:t> عند استعماله في </a:t>
            </a:r>
            <a:r>
              <a:rPr lang="ar-IQ" dirty="0" err="1"/>
              <a:t>الامعاء</a:t>
            </a:r>
            <a:r>
              <a:rPr lang="ar-IQ" dirty="0"/>
              <a:t> </a:t>
            </a:r>
            <a:endParaRPr lang="en-US" dirty="0"/>
          </a:p>
          <a:p>
            <a:r>
              <a:rPr lang="ar-IQ" dirty="0"/>
              <a:t>هو يقلب الحافات </a:t>
            </a:r>
            <a:r>
              <a:rPr lang="ar-IQ" dirty="0" err="1"/>
              <a:t>الى</a:t>
            </a:r>
            <a:r>
              <a:rPr lang="ar-IQ" dirty="0"/>
              <a:t> الداخل ولا يخترق الطبقتين </a:t>
            </a:r>
            <a:r>
              <a:rPr lang="en-US" dirty="0"/>
              <a:t>mucosa and sub mucosa </a:t>
            </a:r>
          </a:p>
          <a:p>
            <a:r>
              <a:rPr lang="ar-IQ" dirty="0"/>
              <a:t>وتكون الغرز موازية للجرح</a:t>
            </a:r>
            <a:endParaRPr lang="en-US" dirty="0"/>
          </a:p>
          <a:p>
            <a:pPr algn="l" rtl="0">
              <a:buNone/>
            </a:pPr>
            <a:endParaRPr lang="en-US" dirty="0"/>
          </a:p>
        </p:txBody>
      </p:sp>
      <p:pic>
        <p:nvPicPr>
          <p:cNvPr id="5" name="صورة 4"/>
          <p:cNvPicPr/>
          <p:nvPr/>
        </p:nvPicPr>
        <p:blipFill>
          <a:blip r:embed="rId2"/>
          <a:srcRect r="19231" b="55570"/>
          <a:stretch>
            <a:fillRect/>
          </a:stretch>
        </p:blipFill>
        <p:spPr bwMode="auto">
          <a:xfrm>
            <a:off x="2643175" y="3500438"/>
            <a:ext cx="6500826" cy="33575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00364" y="285728"/>
            <a:ext cx="5857916" cy="6357982"/>
          </a:xfrm>
        </p:spPr>
        <p:txBody>
          <a:bodyPr>
            <a:normAutofit fontScale="92500" lnSpcReduction="20000"/>
          </a:bodyPr>
          <a:lstStyle/>
          <a:p>
            <a:pPr algn="l" rtl="0">
              <a:buNone/>
            </a:pPr>
            <a:r>
              <a:rPr lang="en-US" b="1" dirty="0"/>
              <a:t>Simple interrupted suture</a:t>
            </a:r>
            <a:endParaRPr lang="en-US" dirty="0"/>
          </a:p>
          <a:p>
            <a:pPr>
              <a:buNone/>
            </a:pPr>
            <a:r>
              <a:rPr lang="ar-IQ" b="1" dirty="0"/>
              <a:t>محاسنه : </a:t>
            </a:r>
            <a:endParaRPr lang="en-US" dirty="0"/>
          </a:p>
          <a:p>
            <a:r>
              <a:rPr lang="ar-IQ" dirty="0"/>
              <a:t>في هذه الخياطة فشل </a:t>
            </a:r>
            <a:r>
              <a:rPr lang="ar-IQ" dirty="0" err="1"/>
              <a:t>اي</a:t>
            </a:r>
            <a:r>
              <a:rPr lang="ar-IQ" dirty="0"/>
              <a:t> </a:t>
            </a:r>
            <a:r>
              <a:rPr lang="ar-IQ" dirty="0" err="1"/>
              <a:t>غرزة</a:t>
            </a:r>
            <a:r>
              <a:rPr lang="ar-IQ" dirty="0"/>
              <a:t> </a:t>
            </a:r>
            <a:r>
              <a:rPr lang="ar-IQ" dirty="0" err="1"/>
              <a:t>لاي</a:t>
            </a:r>
            <a:r>
              <a:rPr lang="ar-IQ" dirty="0"/>
              <a:t> سبب كان لا يوثر على بقية الغرز </a:t>
            </a:r>
            <a:r>
              <a:rPr lang="ar-IQ" dirty="0" err="1"/>
              <a:t>الاخرى</a:t>
            </a:r>
            <a:r>
              <a:rPr lang="ar-IQ" dirty="0"/>
              <a:t> وهي سهلة الاستعمال </a:t>
            </a:r>
            <a:endParaRPr lang="en-US" dirty="0"/>
          </a:p>
          <a:p>
            <a:pPr>
              <a:buNone/>
            </a:pPr>
            <a:r>
              <a:rPr lang="ar-IQ" b="1" dirty="0"/>
              <a:t>مساوئه:</a:t>
            </a:r>
            <a:endParaRPr lang="en-US" dirty="0"/>
          </a:p>
          <a:p>
            <a:r>
              <a:rPr lang="ar-IQ" dirty="0"/>
              <a:t> </a:t>
            </a:r>
            <a:r>
              <a:rPr lang="ar-IQ" dirty="0" err="1"/>
              <a:t>ياخذ</a:t>
            </a:r>
            <a:r>
              <a:rPr lang="ar-IQ" dirty="0"/>
              <a:t> وقت </a:t>
            </a:r>
            <a:r>
              <a:rPr lang="ar-IQ" dirty="0" err="1"/>
              <a:t>اطول</a:t>
            </a:r>
            <a:r>
              <a:rPr lang="ar-IQ" dirty="0"/>
              <a:t> </a:t>
            </a:r>
            <a:r>
              <a:rPr lang="ar-IQ" dirty="0" err="1"/>
              <a:t>لاتمام</a:t>
            </a:r>
            <a:r>
              <a:rPr lang="ar-IQ" dirty="0"/>
              <a:t> الخياطة</a:t>
            </a:r>
            <a:endParaRPr lang="en-US" dirty="0"/>
          </a:p>
          <a:p>
            <a:r>
              <a:rPr lang="ar-IQ" dirty="0"/>
              <a:t>يستهلك خيوط </a:t>
            </a:r>
            <a:r>
              <a:rPr lang="ar-IQ" dirty="0" err="1"/>
              <a:t>اكثر</a:t>
            </a:r>
            <a:endParaRPr lang="en-US" dirty="0"/>
          </a:p>
          <a:p>
            <a:r>
              <a:rPr lang="ar-IQ" dirty="0"/>
              <a:t>زيادة الشد قد يؤدي </a:t>
            </a:r>
            <a:r>
              <a:rPr lang="ar-IQ" dirty="0" err="1"/>
              <a:t>الى</a:t>
            </a:r>
            <a:r>
              <a:rPr lang="ar-IQ" dirty="0"/>
              <a:t> انبعاج الحافات </a:t>
            </a:r>
            <a:r>
              <a:rPr lang="ar-IQ" dirty="0" err="1"/>
              <a:t>الى</a:t>
            </a:r>
            <a:r>
              <a:rPr lang="ar-IQ" dirty="0"/>
              <a:t> الداخل </a:t>
            </a:r>
            <a:endParaRPr lang="en-US" dirty="0"/>
          </a:p>
          <a:p>
            <a:pPr>
              <a:buNone/>
            </a:pPr>
            <a:r>
              <a:rPr lang="ar-IQ" b="1" dirty="0"/>
              <a:t>استعماله: </a:t>
            </a:r>
            <a:endParaRPr lang="en-US" dirty="0"/>
          </a:p>
          <a:p>
            <a:r>
              <a:rPr lang="ar-IQ" dirty="0"/>
              <a:t>خياطة الجلد </a:t>
            </a:r>
            <a:r>
              <a:rPr lang="ar-IQ" dirty="0" err="1"/>
              <a:t>و</a:t>
            </a:r>
            <a:r>
              <a:rPr lang="ar-IQ" dirty="0"/>
              <a:t> </a:t>
            </a:r>
            <a:r>
              <a:rPr lang="ar-IQ" dirty="0" err="1"/>
              <a:t>الانسجة</a:t>
            </a:r>
            <a:r>
              <a:rPr lang="ar-IQ" dirty="0"/>
              <a:t> تحت الجلد </a:t>
            </a:r>
            <a:r>
              <a:rPr lang="ar-IQ" dirty="0" err="1"/>
              <a:t>و</a:t>
            </a:r>
            <a:r>
              <a:rPr lang="ar-IQ" dirty="0"/>
              <a:t> اللفافة (</a:t>
            </a:r>
            <a:r>
              <a:rPr lang="en-US" dirty="0"/>
              <a:t>fascia</a:t>
            </a:r>
            <a:r>
              <a:rPr lang="ar-IQ" dirty="0"/>
              <a:t>) </a:t>
            </a:r>
            <a:r>
              <a:rPr lang="ar-IQ" dirty="0" err="1"/>
              <a:t>و</a:t>
            </a:r>
            <a:r>
              <a:rPr lang="ar-IQ" dirty="0"/>
              <a:t> </a:t>
            </a:r>
            <a:r>
              <a:rPr lang="ar-IQ" dirty="0" err="1"/>
              <a:t>الاوعية</a:t>
            </a:r>
            <a:r>
              <a:rPr lang="ar-IQ" dirty="0"/>
              <a:t> الدموية </a:t>
            </a:r>
            <a:r>
              <a:rPr lang="ar-IQ" dirty="0" err="1"/>
              <a:t>والاعصاب</a:t>
            </a:r>
            <a:r>
              <a:rPr lang="ar-IQ" dirty="0"/>
              <a:t> و القناة الهضمية </a:t>
            </a:r>
            <a:endParaRPr lang="en-US" dirty="0"/>
          </a:p>
        </p:txBody>
      </p:sp>
      <p:pic>
        <p:nvPicPr>
          <p:cNvPr id="4" name="صورة 3" descr="Suturing techniques and common surgical procedures | Veterian Key"/>
          <p:cNvPicPr/>
          <p:nvPr/>
        </p:nvPicPr>
        <p:blipFill>
          <a:blip r:embed="rId2"/>
          <a:srcRect/>
          <a:stretch>
            <a:fillRect/>
          </a:stretch>
        </p:blipFill>
        <p:spPr bwMode="auto">
          <a:xfrm>
            <a:off x="285720" y="785794"/>
            <a:ext cx="2630170" cy="371729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357561"/>
          </a:xfrm>
        </p:spPr>
        <p:txBody>
          <a:bodyPr>
            <a:normAutofit fontScale="92500" lnSpcReduction="10000"/>
          </a:bodyPr>
          <a:lstStyle/>
          <a:p>
            <a:pPr algn="l" rtl="0">
              <a:buNone/>
            </a:pPr>
            <a:r>
              <a:rPr lang="en-US" sz="4000" b="1" dirty="0" err="1">
                <a:solidFill>
                  <a:srgbClr val="FF0000"/>
                </a:solidFill>
              </a:rPr>
              <a:t>Lembert</a:t>
            </a:r>
            <a:r>
              <a:rPr lang="en-US" sz="4000" b="1" dirty="0">
                <a:solidFill>
                  <a:srgbClr val="FF0000"/>
                </a:solidFill>
              </a:rPr>
              <a:t> suture </a:t>
            </a:r>
          </a:p>
          <a:p>
            <a:pPr algn="l" rtl="0"/>
            <a:r>
              <a:rPr lang="en-US" dirty="0"/>
              <a:t>It usually  used in digestive surgery</a:t>
            </a:r>
          </a:p>
          <a:p>
            <a:pPr algn="l" rtl="0"/>
            <a:r>
              <a:rPr lang="en-US" dirty="0"/>
              <a:t>It is used as a second row.  it does not penetrate all layers but only penetrates </a:t>
            </a:r>
            <a:r>
              <a:rPr lang="en-US" dirty="0" err="1"/>
              <a:t>serosa</a:t>
            </a:r>
            <a:r>
              <a:rPr lang="en-US" dirty="0"/>
              <a:t> and </a:t>
            </a:r>
            <a:r>
              <a:rPr lang="en-US" dirty="0" err="1"/>
              <a:t>muscularis</a:t>
            </a:r>
            <a:r>
              <a:rPr lang="en-US" dirty="0"/>
              <a:t> layers</a:t>
            </a:r>
          </a:p>
          <a:p>
            <a:pPr algn="l" rtl="0"/>
            <a:r>
              <a:rPr lang="en-US" dirty="0"/>
              <a:t>It turns the edges to inside more than the rest of the suture types. </a:t>
            </a:r>
          </a:p>
          <a:p>
            <a:pPr algn="l" rtl="0">
              <a:buNone/>
            </a:pPr>
            <a:endParaRPr lang="en-US" dirty="0"/>
          </a:p>
        </p:txBody>
      </p:sp>
      <p:pic>
        <p:nvPicPr>
          <p:cNvPr id="4" name="صورة 3" descr="Lembert suture pattern- The classical suture pattern for closing ..."/>
          <p:cNvPicPr/>
          <p:nvPr/>
        </p:nvPicPr>
        <p:blipFill>
          <a:blip r:embed="rId2"/>
          <a:srcRect/>
          <a:stretch>
            <a:fillRect/>
          </a:stretch>
        </p:blipFill>
        <p:spPr bwMode="auto">
          <a:xfrm>
            <a:off x="0" y="5072050"/>
            <a:ext cx="3510624" cy="1785950"/>
          </a:xfrm>
          <a:prstGeom prst="rect">
            <a:avLst/>
          </a:prstGeom>
          <a:noFill/>
          <a:ln w="9525">
            <a:noFill/>
            <a:miter lim="800000"/>
            <a:headEnd/>
            <a:tailEnd/>
          </a:ln>
        </p:spPr>
      </p:pic>
      <p:pic>
        <p:nvPicPr>
          <p:cNvPr id="6" name="صورة 5" descr="Continuous Lembert suture pattern. Suture placement is well away ..."/>
          <p:cNvPicPr/>
          <p:nvPr/>
        </p:nvPicPr>
        <p:blipFill>
          <a:blip r:embed="rId3"/>
          <a:srcRect/>
          <a:stretch>
            <a:fillRect/>
          </a:stretch>
        </p:blipFill>
        <p:spPr bwMode="auto">
          <a:xfrm>
            <a:off x="3714744" y="3786190"/>
            <a:ext cx="2644776" cy="2716214"/>
          </a:xfrm>
          <a:prstGeom prst="rect">
            <a:avLst/>
          </a:prstGeom>
          <a:noFill/>
          <a:ln w="9525">
            <a:noFill/>
            <a:miter lim="800000"/>
            <a:headEnd/>
            <a:tailEnd/>
          </a:ln>
        </p:spPr>
      </p:pic>
      <p:pic>
        <p:nvPicPr>
          <p:cNvPr id="7" name="صورة 6" descr="C:\Users\dell\Desktop\content_2020-03-26_17-33-20.jpg"/>
          <p:cNvPicPr/>
          <p:nvPr/>
        </p:nvPicPr>
        <p:blipFill>
          <a:blip r:embed="rId4" cstate="print"/>
          <a:srcRect/>
          <a:stretch>
            <a:fillRect/>
          </a:stretch>
        </p:blipFill>
        <p:spPr bwMode="auto">
          <a:xfrm>
            <a:off x="500034" y="3500438"/>
            <a:ext cx="2852420" cy="1492250"/>
          </a:xfrm>
          <a:prstGeom prst="rect">
            <a:avLst/>
          </a:prstGeom>
          <a:noFill/>
          <a:ln w="9525">
            <a:noFill/>
            <a:miter lim="800000"/>
            <a:headEnd/>
            <a:tailEnd/>
          </a:ln>
        </p:spPr>
      </p:pic>
      <p:pic>
        <p:nvPicPr>
          <p:cNvPr id="8" name="صورة 7" descr="C:\Users\dell\Desktop\فهرس.png"/>
          <p:cNvPicPr/>
          <p:nvPr/>
        </p:nvPicPr>
        <p:blipFill>
          <a:blip r:embed="rId5"/>
          <a:srcRect/>
          <a:stretch>
            <a:fillRect/>
          </a:stretch>
        </p:blipFill>
        <p:spPr bwMode="auto">
          <a:xfrm>
            <a:off x="6786578" y="3571876"/>
            <a:ext cx="1962152" cy="300990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357561"/>
          </a:xfrm>
        </p:spPr>
        <p:txBody>
          <a:bodyPr>
            <a:normAutofit/>
          </a:bodyPr>
          <a:lstStyle/>
          <a:p>
            <a:pPr>
              <a:buNone/>
            </a:pPr>
            <a:r>
              <a:rPr lang="ar-IQ" b="1" dirty="0">
                <a:solidFill>
                  <a:srgbClr val="FF0000"/>
                </a:solidFill>
              </a:rPr>
              <a:t>خياطة </a:t>
            </a:r>
            <a:r>
              <a:rPr lang="ar-IQ" b="1" dirty="0" err="1">
                <a:solidFill>
                  <a:srgbClr val="FF0000"/>
                </a:solidFill>
              </a:rPr>
              <a:t>لمبرت</a:t>
            </a:r>
            <a:r>
              <a:rPr lang="ar-IQ" b="1" dirty="0">
                <a:solidFill>
                  <a:srgbClr val="FF0000"/>
                </a:solidFill>
              </a:rPr>
              <a:t> </a:t>
            </a:r>
            <a:r>
              <a:rPr lang="en-US" b="1" dirty="0">
                <a:solidFill>
                  <a:srgbClr val="FF0000"/>
                </a:solidFill>
              </a:rPr>
              <a:t> </a:t>
            </a:r>
            <a:r>
              <a:rPr lang="en-US" b="1" dirty="0" err="1">
                <a:solidFill>
                  <a:srgbClr val="FF0000"/>
                </a:solidFill>
              </a:rPr>
              <a:t>Lembert</a:t>
            </a:r>
            <a:r>
              <a:rPr lang="en-US" b="1" dirty="0">
                <a:solidFill>
                  <a:srgbClr val="FF0000"/>
                </a:solidFill>
              </a:rPr>
              <a:t> suture </a:t>
            </a:r>
          </a:p>
          <a:p>
            <a:r>
              <a:rPr lang="ar-IQ" dirty="0" err="1"/>
              <a:t>اكثر</a:t>
            </a:r>
            <a:r>
              <a:rPr lang="ar-IQ" dirty="0"/>
              <a:t> استعمالا في جراحة الجهاز الهضمي </a:t>
            </a:r>
            <a:endParaRPr lang="en-US" dirty="0"/>
          </a:p>
          <a:p>
            <a:r>
              <a:rPr lang="ar-IQ" dirty="0"/>
              <a:t>يستخدم كصف ثاني حيث لا يخترق جميع الطبقات </a:t>
            </a:r>
            <a:r>
              <a:rPr lang="ar-IQ" dirty="0" err="1"/>
              <a:t>وانما</a:t>
            </a:r>
            <a:r>
              <a:rPr lang="ar-IQ" dirty="0"/>
              <a:t> يخترق فقط </a:t>
            </a:r>
            <a:r>
              <a:rPr lang="en-US" dirty="0" err="1"/>
              <a:t>serosa</a:t>
            </a:r>
            <a:r>
              <a:rPr lang="en-US" dirty="0"/>
              <a:t> and </a:t>
            </a:r>
            <a:r>
              <a:rPr lang="en-US" dirty="0" err="1"/>
              <a:t>muscularis</a:t>
            </a:r>
            <a:r>
              <a:rPr lang="en-US" dirty="0"/>
              <a:t> layers </a:t>
            </a:r>
          </a:p>
          <a:p>
            <a:r>
              <a:rPr lang="ar-IQ" dirty="0"/>
              <a:t>هو يقلب الحافات </a:t>
            </a:r>
            <a:r>
              <a:rPr lang="ar-IQ" dirty="0" err="1"/>
              <a:t>الى</a:t>
            </a:r>
            <a:r>
              <a:rPr lang="ar-IQ" dirty="0"/>
              <a:t> الداخل </a:t>
            </a:r>
            <a:r>
              <a:rPr lang="ar-IQ" dirty="0" err="1"/>
              <a:t>اكثر</a:t>
            </a:r>
            <a:r>
              <a:rPr lang="ar-IQ" dirty="0"/>
              <a:t> من بقية </a:t>
            </a:r>
            <a:r>
              <a:rPr lang="ar-IQ" dirty="0" err="1"/>
              <a:t>الانواع</a:t>
            </a:r>
            <a:r>
              <a:rPr lang="ar-IQ" dirty="0"/>
              <a:t> </a:t>
            </a:r>
            <a:endParaRPr lang="en-US" dirty="0"/>
          </a:p>
          <a:p>
            <a:pPr algn="l" rtl="0">
              <a:buNone/>
            </a:pPr>
            <a:endParaRPr lang="en-US" dirty="0"/>
          </a:p>
        </p:txBody>
      </p:sp>
      <p:pic>
        <p:nvPicPr>
          <p:cNvPr id="4" name="صورة 3" descr="Lembert suture pattern- The classical suture pattern for closing ..."/>
          <p:cNvPicPr/>
          <p:nvPr/>
        </p:nvPicPr>
        <p:blipFill>
          <a:blip r:embed="rId2"/>
          <a:srcRect/>
          <a:stretch>
            <a:fillRect/>
          </a:stretch>
        </p:blipFill>
        <p:spPr bwMode="auto">
          <a:xfrm>
            <a:off x="0" y="5072050"/>
            <a:ext cx="3510624" cy="1785950"/>
          </a:xfrm>
          <a:prstGeom prst="rect">
            <a:avLst/>
          </a:prstGeom>
          <a:noFill/>
          <a:ln w="9525">
            <a:noFill/>
            <a:miter lim="800000"/>
            <a:headEnd/>
            <a:tailEnd/>
          </a:ln>
        </p:spPr>
      </p:pic>
      <p:pic>
        <p:nvPicPr>
          <p:cNvPr id="6" name="صورة 5" descr="Continuous Lembert suture pattern. Suture placement is well away ..."/>
          <p:cNvPicPr/>
          <p:nvPr/>
        </p:nvPicPr>
        <p:blipFill>
          <a:blip r:embed="rId3"/>
          <a:srcRect/>
          <a:stretch>
            <a:fillRect/>
          </a:stretch>
        </p:blipFill>
        <p:spPr bwMode="auto">
          <a:xfrm>
            <a:off x="3714744" y="3786190"/>
            <a:ext cx="2644776" cy="2716214"/>
          </a:xfrm>
          <a:prstGeom prst="rect">
            <a:avLst/>
          </a:prstGeom>
          <a:noFill/>
          <a:ln w="9525">
            <a:noFill/>
            <a:miter lim="800000"/>
            <a:headEnd/>
            <a:tailEnd/>
          </a:ln>
        </p:spPr>
      </p:pic>
      <p:pic>
        <p:nvPicPr>
          <p:cNvPr id="7" name="صورة 6" descr="C:\Users\dell\Desktop\content_2020-03-26_17-33-20.jpg"/>
          <p:cNvPicPr/>
          <p:nvPr/>
        </p:nvPicPr>
        <p:blipFill>
          <a:blip r:embed="rId4" cstate="print"/>
          <a:srcRect/>
          <a:stretch>
            <a:fillRect/>
          </a:stretch>
        </p:blipFill>
        <p:spPr bwMode="auto">
          <a:xfrm>
            <a:off x="500034" y="3500438"/>
            <a:ext cx="2852420" cy="1492250"/>
          </a:xfrm>
          <a:prstGeom prst="rect">
            <a:avLst/>
          </a:prstGeom>
          <a:noFill/>
          <a:ln w="9525">
            <a:noFill/>
            <a:miter lim="800000"/>
            <a:headEnd/>
            <a:tailEnd/>
          </a:ln>
        </p:spPr>
      </p:pic>
      <p:pic>
        <p:nvPicPr>
          <p:cNvPr id="8" name="صورة 7" descr="C:\Users\dell\Desktop\فهرس.png"/>
          <p:cNvPicPr/>
          <p:nvPr/>
        </p:nvPicPr>
        <p:blipFill>
          <a:blip r:embed="rId5"/>
          <a:srcRect/>
          <a:stretch>
            <a:fillRect/>
          </a:stretch>
        </p:blipFill>
        <p:spPr bwMode="auto">
          <a:xfrm>
            <a:off x="6786578" y="3571876"/>
            <a:ext cx="1962152" cy="300990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714751"/>
          </a:xfrm>
        </p:spPr>
        <p:txBody>
          <a:bodyPr>
            <a:normAutofit fontScale="92500"/>
          </a:bodyPr>
          <a:lstStyle/>
          <a:p>
            <a:pPr algn="l" rtl="0">
              <a:buNone/>
            </a:pPr>
            <a:r>
              <a:rPr lang="en-US" sz="3900" b="1" dirty="0">
                <a:solidFill>
                  <a:srgbClr val="FF0000"/>
                </a:solidFill>
              </a:rPr>
              <a:t>Halsted suture</a:t>
            </a:r>
          </a:p>
          <a:p>
            <a:pPr algn="l" rtl="0"/>
            <a:r>
              <a:rPr lang="ar-IQ" dirty="0"/>
              <a:t>  </a:t>
            </a:r>
            <a:r>
              <a:rPr lang="en-US" dirty="0"/>
              <a:t>it is used to suture a fragile tissues such as the spleen and liver. It can also be used as a second row </a:t>
            </a:r>
            <a:r>
              <a:rPr lang="en-US" dirty="0" err="1"/>
              <a:t>forsuturing</a:t>
            </a:r>
            <a:r>
              <a:rPr lang="en-US" dirty="0"/>
              <a:t> the hollow viscera</a:t>
            </a:r>
            <a:r>
              <a:rPr lang="ar-IQ" dirty="0"/>
              <a:t>.</a:t>
            </a:r>
            <a:endParaRPr lang="en-US" dirty="0"/>
          </a:p>
          <a:p>
            <a:pPr algn="l" rtl="0"/>
            <a:r>
              <a:rPr lang="en-US" dirty="0"/>
              <a:t>It is a modulation to </a:t>
            </a:r>
            <a:r>
              <a:rPr lang="en-US" dirty="0" err="1"/>
              <a:t>lambert</a:t>
            </a:r>
            <a:r>
              <a:rPr lang="en-US" dirty="0"/>
              <a:t> suture,  it penetrates only two layers when used to suture hollow viscera , where it leads to invert of the edges to inside.</a:t>
            </a:r>
          </a:p>
          <a:p>
            <a:pPr algn="l" rtl="0">
              <a:buNone/>
            </a:pPr>
            <a:endParaRPr lang="en-US" dirty="0"/>
          </a:p>
        </p:txBody>
      </p:sp>
      <p:pic>
        <p:nvPicPr>
          <p:cNvPr id="4" name="صورة 3" descr="Basic suture patterns"/>
          <p:cNvPicPr/>
          <p:nvPr/>
        </p:nvPicPr>
        <p:blipFill>
          <a:blip r:embed="rId2"/>
          <a:srcRect l="16494" t="37721" r="14752" b="18576"/>
          <a:stretch>
            <a:fillRect/>
          </a:stretch>
        </p:blipFill>
        <p:spPr bwMode="auto">
          <a:xfrm>
            <a:off x="0" y="4000504"/>
            <a:ext cx="4572000" cy="2786082"/>
          </a:xfrm>
          <a:prstGeom prst="rect">
            <a:avLst/>
          </a:prstGeom>
          <a:noFill/>
          <a:ln w="9525">
            <a:noFill/>
            <a:miter lim="800000"/>
            <a:headEnd/>
            <a:tailEnd/>
          </a:ln>
        </p:spPr>
      </p:pic>
      <p:pic>
        <p:nvPicPr>
          <p:cNvPr id="6" name="صورة 5" descr="Suture training course"/>
          <p:cNvPicPr/>
          <p:nvPr/>
        </p:nvPicPr>
        <p:blipFill>
          <a:blip r:embed="rId3"/>
          <a:srcRect l="15892" t="24719" r="15242" b="29695"/>
          <a:stretch>
            <a:fillRect/>
          </a:stretch>
        </p:blipFill>
        <p:spPr bwMode="auto">
          <a:xfrm>
            <a:off x="4686300" y="4071942"/>
            <a:ext cx="4457700" cy="264320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714751"/>
          </a:xfrm>
        </p:spPr>
        <p:txBody>
          <a:bodyPr>
            <a:normAutofit/>
          </a:bodyPr>
          <a:lstStyle/>
          <a:p>
            <a:pPr>
              <a:buNone/>
            </a:pPr>
            <a:r>
              <a:rPr lang="ar-IQ" b="1" dirty="0">
                <a:solidFill>
                  <a:srgbClr val="FF0000"/>
                </a:solidFill>
              </a:rPr>
              <a:t>خياطة </a:t>
            </a:r>
            <a:r>
              <a:rPr lang="ar-IQ" b="1" dirty="0" err="1">
                <a:solidFill>
                  <a:srgbClr val="FF0000"/>
                </a:solidFill>
              </a:rPr>
              <a:t>هالستد</a:t>
            </a:r>
            <a:r>
              <a:rPr lang="ar-IQ" b="1" dirty="0">
                <a:solidFill>
                  <a:srgbClr val="FF0000"/>
                </a:solidFill>
              </a:rPr>
              <a:t>    </a:t>
            </a:r>
            <a:r>
              <a:rPr lang="en-US" b="1" dirty="0" err="1">
                <a:solidFill>
                  <a:srgbClr val="FF0000"/>
                </a:solidFill>
              </a:rPr>
              <a:t>halsted</a:t>
            </a:r>
            <a:r>
              <a:rPr lang="en-US" b="1" dirty="0">
                <a:solidFill>
                  <a:srgbClr val="FF0000"/>
                </a:solidFill>
              </a:rPr>
              <a:t> suture </a:t>
            </a:r>
          </a:p>
          <a:p>
            <a:r>
              <a:rPr lang="ar-IQ" dirty="0"/>
              <a:t> تستعمل </a:t>
            </a:r>
            <a:r>
              <a:rPr lang="ar-IQ" dirty="0" err="1"/>
              <a:t>هذة</a:t>
            </a:r>
            <a:r>
              <a:rPr lang="ar-IQ" dirty="0"/>
              <a:t> الخياطة في خياطة </a:t>
            </a:r>
            <a:r>
              <a:rPr lang="ar-IQ" dirty="0" err="1"/>
              <a:t>الانسجة</a:t>
            </a:r>
            <a:r>
              <a:rPr lang="ar-IQ" dirty="0"/>
              <a:t> الهشة مثل الطحال والكبد كما يمكن </a:t>
            </a:r>
            <a:r>
              <a:rPr lang="ar-IQ" dirty="0" err="1"/>
              <a:t>ان</a:t>
            </a:r>
            <a:r>
              <a:rPr lang="ar-IQ" dirty="0"/>
              <a:t> يستعمل كصف ثاني لخياطة </a:t>
            </a:r>
            <a:r>
              <a:rPr lang="ar-IQ" dirty="0" err="1"/>
              <a:t>الاحشاء</a:t>
            </a:r>
            <a:r>
              <a:rPr lang="ar-IQ" dirty="0"/>
              <a:t> المجوفة وهو تحوير لخياطة </a:t>
            </a:r>
            <a:r>
              <a:rPr lang="ar-IQ" dirty="0" err="1"/>
              <a:t>لمبرت</a:t>
            </a:r>
            <a:r>
              <a:rPr lang="ar-IQ" dirty="0"/>
              <a:t> حيث يخترق طبقتين فقط عند استعماله لخياطة </a:t>
            </a:r>
            <a:r>
              <a:rPr lang="ar-IQ" dirty="0" err="1"/>
              <a:t>الاحشاء</a:t>
            </a:r>
            <a:r>
              <a:rPr lang="ar-IQ" dirty="0"/>
              <a:t> المجوفة حيث يؤدي </a:t>
            </a:r>
            <a:r>
              <a:rPr lang="ar-IQ" dirty="0" err="1"/>
              <a:t>الى</a:t>
            </a:r>
            <a:r>
              <a:rPr lang="ar-IQ" dirty="0"/>
              <a:t> انبعاج الحافات </a:t>
            </a:r>
            <a:r>
              <a:rPr lang="ar-IQ" dirty="0" err="1"/>
              <a:t>الى</a:t>
            </a:r>
            <a:r>
              <a:rPr lang="ar-IQ" dirty="0"/>
              <a:t> الداخل </a:t>
            </a:r>
            <a:endParaRPr lang="en-US" dirty="0"/>
          </a:p>
          <a:p>
            <a:pPr algn="l" rtl="0">
              <a:buNone/>
            </a:pPr>
            <a:endParaRPr lang="en-US" dirty="0"/>
          </a:p>
        </p:txBody>
      </p:sp>
      <p:pic>
        <p:nvPicPr>
          <p:cNvPr id="4" name="صورة 3" descr="Basic suture patterns"/>
          <p:cNvPicPr/>
          <p:nvPr/>
        </p:nvPicPr>
        <p:blipFill>
          <a:blip r:embed="rId2"/>
          <a:srcRect l="16494" t="37721" r="14752" b="18576"/>
          <a:stretch>
            <a:fillRect/>
          </a:stretch>
        </p:blipFill>
        <p:spPr bwMode="auto">
          <a:xfrm>
            <a:off x="0" y="4286256"/>
            <a:ext cx="4572000" cy="2500330"/>
          </a:xfrm>
          <a:prstGeom prst="rect">
            <a:avLst/>
          </a:prstGeom>
          <a:noFill/>
          <a:ln w="9525">
            <a:noFill/>
            <a:miter lim="800000"/>
            <a:headEnd/>
            <a:tailEnd/>
          </a:ln>
        </p:spPr>
      </p:pic>
      <p:pic>
        <p:nvPicPr>
          <p:cNvPr id="6" name="صورة 5" descr="Suture training course"/>
          <p:cNvPicPr/>
          <p:nvPr/>
        </p:nvPicPr>
        <p:blipFill>
          <a:blip r:embed="rId3"/>
          <a:srcRect l="15892" t="24719" r="15242" b="29695"/>
          <a:stretch>
            <a:fillRect/>
          </a:stretch>
        </p:blipFill>
        <p:spPr bwMode="auto">
          <a:xfrm>
            <a:off x="4686300" y="4071942"/>
            <a:ext cx="4457700" cy="264320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22530" name="Picture 2" descr="E:\New folder\f266a0a92b663fbef417570ebdbea6fe.jpg"/>
          <p:cNvPicPr>
            <a:picLocks noChangeAspect="1" noChangeArrowheads="1"/>
          </p:cNvPicPr>
          <p:nvPr/>
        </p:nvPicPr>
        <p:blipFill>
          <a:blip r:embed="rId2"/>
          <a:srcRect l="3125" b="59081"/>
          <a:stretch>
            <a:fillRect/>
          </a:stretch>
        </p:blipFill>
        <p:spPr bwMode="auto">
          <a:xfrm>
            <a:off x="0" y="-1"/>
            <a:ext cx="9143999" cy="686394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4929198"/>
          </a:xfrm>
        </p:spPr>
        <p:txBody>
          <a:bodyPr>
            <a:normAutofit fontScale="77500" lnSpcReduction="20000"/>
          </a:bodyPr>
          <a:lstStyle/>
          <a:p>
            <a:pPr algn="l" rtl="0">
              <a:buNone/>
            </a:pPr>
            <a:r>
              <a:rPr lang="en-US" b="1" dirty="0">
                <a:solidFill>
                  <a:srgbClr val="FF0000"/>
                </a:solidFill>
              </a:rPr>
              <a:t>Simple continuous suture technique</a:t>
            </a:r>
          </a:p>
          <a:p>
            <a:pPr algn="l" rtl="0">
              <a:buNone/>
            </a:pPr>
            <a:r>
              <a:rPr lang="en-US" b="1" dirty="0">
                <a:solidFill>
                  <a:srgbClr val="FF0000"/>
                </a:solidFill>
              </a:rPr>
              <a:t>Its advantages</a:t>
            </a:r>
          </a:p>
          <a:p>
            <a:pPr lvl="0" algn="l" rtl="0"/>
            <a:r>
              <a:rPr lang="en-US" dirty="0"/>
              <a:t>It take less time and less suture materials </a:t>
            </a:r>
          </a:p>
          <a:p>
            <a:pPr lvl="0" algn="l" rtl="0"/>
            <a:r>
              <a:rPr lang="en-US" dirty="0"/>
              <a:t>Preventing air and water leaks</a:t>
            </a:r>
          </a:p>
          <a:p>
            <a:pPr lvl="0" algn="l" rtl="0"/>
            <a:r>
              <a:rPr lang="en-US" dirty="0"/>
              <a:t>Good for layering stitches under a little tension</a:t>
            </a:r>
          </a:p>
          <a:p>
            <a:pPr algn="l" rtl="0">
              <a:buNone/>
            </a:pPr>
            <a:r>
              <a:rPr lang="en-US" b="1" dirty="0">
                <a:solidFill>
                  <a:srgbClr val="FF0000"/>
                </a:solidFill>
              </a:rPr>
              <a:t>Its disadvantages</a:t>
            </a:r>
          </a:p>
          <a:p>
            <a:pPr lvl="0" algn="l" rtl="0"/>
            <a:r>
              <a:rPr lang="en-US" dirty="0"/>
              <a:t>The failure of one of the stitches leads to the failure of the other stitches</a:t>
            </a:r>
          </a:p>
          <a:p>
            <a:pPr algn="l" rtl="0"/>
            <a:r>
              <a:rPr lang="en-US" dirty="0"/>
              <a:t>Increased tension during suturing causes puckering and strangulation of the skin</a:t>
            </a:r>
          </a:p>
          <a:p>
            <a:pPr algn="l" rtl="0">
              <a:buNone/>
            </a:pPr>
            <a:r>
              <a:rPr lang="en-US" b="1" dirty="0">
                <a:solidFill>
                  <a:srgbClr val="FF0000"/>
                </a:solidFill>
              </a:rPr>
              <a:t>Use </a:t>
            </a:r>
          </a:p>
          <a:p>
            <a:pPr algn="l" rtl="0"/>
            <a:r>
              <a:rPr lang="en-US" dirty="0"/>
              <a:t>Suture the skin, subcutaneous tissue, fascia, blood vessels and gut</a:t>
            </a:r>
          </a:p>
          <a:p>
            <a:pPr algn="l" rtl="0"/>
            <a:endParaRPr lang="ar-IQ" dirty="0"/>
          </a:p>
        </p:txBody>
      </p:sp>
      <p:pic>
        <p:nvPicPr>
          <p:cNvPr id="4" name="صورة 3" descr="Images from Surgery for Nurses (1949) [Varieties of surgical ..."/>
          <p:cNvPicPr/>
          <p:nvPr/>
        </p:nvPicPr>
        <p:blipFill>
          <a:blip r:embed="rId2"/>
          <a:srcRect t="5784" b="13460"/>
          <a:stretch>
            <a:fillRect/>
          </a:stretch>
        </p:blipFill>
        <p:spPr bwMode="auto">
          <a:xfrm>
            <a:off x="1714480" y="4572008"/>
            <a:ext cx="5857916" cy="228601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8646" y="117483"/>
            <a:ext cx="8943948" cy="4525963"/>
          </a:xfrm>
        </p:spPr>
        <p:txBody>
          <a:bodyPr>
            <a:normAutofit fontScale="77500" lnSpcReduction="20000"/>
          </a:bodyPr>
          <a:lstStyle/>
          <a:p>
            <a:r>
              <a:rPr lang="ar-IQ" dirty="0">
                <a:solidFill>
                  <a:srgbClr val="FF0000"/>
                </a:solidFill>
              </a:rPr>
              <a:t>خياطة البسيط المستمر  </a:t>
            </a:r>
            <a:r>
              <a:rPr lang="en-US" dirty="0">
                <a:solidFill>
                  <a:srgbClr val="FF0000"/>
                </a:solidFill>
              </a:rPr>
              <a:t>simple continuous suture technique                                        </a:t>
            </a:r>
          </a:p>
          <a:p>
            <a:pPr>
              <a:buNone/>
            </a:pPr>
            <a:r>
              <a:rPr lang="ar-IQ" b="1" dirty="0">
                <a:solidFill>
                  <a:srgbClr val="FF0000"/>
                </a:solidFill>
              </a:rPr>
              <a:t>محاسنها</a:t>
            </a:r>
            <a:r>
              <a:rPr lang="ar-IQ" b="1" dirty="0"/>
              <a:t> </a:t>
            </a:r>
            <a:endParaRPr lang="en-US" dirty="0"/>
          </a:p>
          <a:p>
            <a:r>
              <a:rPr lang="ar-IQ" dirty="0"/>
              <a:t>الاختصار بالزمن </a:t>
            </a:r>
            <a:r>
              <a:rPr lang="ar-IQ" dirty="0" err="1"/>
              <a:t>و</a:t>
            </a:r>
            <a:r>
              <a:rPr lang="ar-IQ" dirty="0"/>
              <a:t> الاقتصاد بالخيط </a:t>
            </a:r>
            <a:endParaRPr lang="en-US" dirty="0"/>
          </a:p>
          <a:p>
            <a:r>
              <a:rPr lang="ar-IQ" dirty="0"/>
              <a:t>مانع لتسرب الهواء </a:t>
            </a:r>
            <a:r>
              <a:rPr lang="ar-IQ" dirty="0" err="1"/>
              <a:t>و</a:t>
            </a:r>
            <a:r>
              <a:rPr lang="ar-IQ" dirty="0"/>
              <a:t> الماء </a:t>
            </a:r>
            <a:endParaRPr lang="en-US" dirty="0"/>
          </a:p>
          <a:p>
            <a:r>
              <a:rPr lang="ar-IQ" dirty="0"/>
              <a:t>جيد لخياطات الطبقات تحت الشد القليل</a:t>
            </a:r>
            <a:endParaRPr lang="en-US" dirty="0"/>
          </a:p>
          <a:p>
            <a:pPr>
              <a:buNone/>
            </a:pPr>
            <a:r>
              <a:rPr lang="ar-IQ" b="1" dirty="0">
                <a:solidFill>
                  <a:srgbClr val="FF0000"/>
                </a:solidFill>
              </a:rPr>
              <a:t>مساوئها</a:t>
            </a:r>
            <a:r>
              <a:rPr lang="ar-IQ" b="1" dirty="0"/>
              <a:t> </a:t>
            </a:r>
            <a:endParaRPr lang="en-US" dirty="0"/>
          </a:p>
          <a:p>
            <a:r>
              <a:rPr lang="ar-IQ" dirty="0"/>
              <a:t>فشل احد الغرز يؤدي </a:t>
            </a:r>
            <a:r>
              <a:rPr lang="ar-IQ" dirty="0" err="1"/>
              <a:t>الى</a:t>
            </a:r>
            <a:r>
              <a:rPr lang="ar-IQ" dirty="0"/>
              <a:t> فشل الغرز </a:t>
            </a:r>
            <a:r>
              <a:rPr lang="ar-IQ" dirty="0" err="1"/>
              <a:t>الاخرى</a:t>
            </a:r>
            <a:r>
              <a:rPr lang="ar-IQ" dirty="0"/>
              <a:t> </a:t>
            </a:r>
            <a:endParaRPr lang="en-US" dirty="0"/>
          </a:p>
          <a:p>
            <a:r>
              <a:rPr lang="ar-IQ" dirty="0"/>
              <a:t>زيادة الشد </a:t>
            </a:r>
            <a:r>
              <a:rPr lang="ar-IQ" dirty="0" err="1"/>
              <a:t>اثناء</a:t>
            </a:r>
            <a:r>
              <a:rPr lang="ar-IQ" dirty="0"/>
              <a:t> الخياطة يسبب التجعد (</a:t>
            </a:r>
            <a:r>
              <a:rPr lang="en-US" dirty="0"/>
              <a:t>Puckering</a:t>
            </a:r>
            <a:r>
              <a:rPr lang="ar-IQ" dirty="0"/>
              <a:t>)  وانحباس (</a:t>
            </a:r>
            <a:r>
              <a:rPr lang="en-US" dirty="0"/>
              <a:t>Strangulation</a:t>
            </a:r>
            <a:r>
              <a:rPr lang="ar-IQ" dirty="0"/>
              <a:t>) للجلد</a:t>
            </a:r>
            <a:endParaRPr lang="en-US" dirty="0"/>
          </a:p>
          <a:p>
            <a:pPr>
              <a:buNone/>
            </a:pPr>
            <a:r>
              <a:rPr lang="ar-IQ" b="1" dirty="0">
                <a:solidFill>
                  <a:srgbClr val="FF0000"/>
                </a:solidFill>
              </a:rPr>
              <a:t>استعمالها</a:t>
            </a:r>
            <a:r>
              <a:rPr lang="ar-IQ" b="1" dirty="0"/>
              <a:t> </a:t>
            </a:r>
            <a:endParaRPr lang="en-US" dirty="0"/>
          </a:p>
          <a:p>
            <a:r>
              <a:rPr lang="ar-IQ" dirty="0"/>
              <a:t>خياطة الجلد </a:t>
            </a:r>
            <a:r>
              <a:rPr lang="ar-IQ" dirty="0" err="1"/>
              <a:t>والانسجة</a:t>
            </a:r>
            <a:r>
              <a:rPr lang="ar-IQ" dirty="0"/>
              <a:t> تحت الجلد واللفافة </a:t>
            </a:r>
            <a:r>
              <a:rPr lang="ar-IQ" dirty="0" err="1"/>
              <a:t>و</a:t>
            </a:r>
            <a:r>
              <a:rPr lang="ar-IQ" dirty="0"/>
              <a:t> </a:t>
            </a:r>
            <a:r>
              <a:rPr lang="ar-IQ" dirty="0" err="1"/>
              <a:t>الاوعية</a:t>
            </a:r>
            <a:r>
              <a:rPr lang="ar-IQ" dirty="0"/>
              <a:t> الدموية والقناة الهضمية </a:t>
            </a:r>
            <a:endParaRPr lang="en-US" dirty="0"/>
          </a:p>
          <a:p>
            <a:endParaRPr lang="ar-IQ" dirty="0"/>
          </a:p>
        </p:txBody>
      </p:sp>
      <p:pic>
        <p:nvPicPr>
          <p:cNvPr id="4" name="صورة 3" descr="Images from Surgery for Nurses (1949) [Varieties of surgical ..."/>
          <p:cNvPicPr/>
          <p:nvPr/>
        </p:nvPicPr>
        <p:blipFill>
          <a:blip r:embed="rId2"/>
          <a:srcRect t="5784" b="13460"/>
          <a:stretch>
            <a:fillRect/>
          </a:stretch>
        </p:blipFill>
        <p:spPr bwMode="auto">
          <a:xfrm>
            <a:off x="1714480" y="4572008"/>
            <a:ext cx="5857916" cy="228601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14290"/>
            <a:ext cx="8658228" cy="1857388"/>
          </a:xfrm>
        </p:spPr>
        <p:txBody>
          <a:bodyPr>
            <a:normAutofit fontScale="85000" lnSpcReduction="20000"/>
          </a:bodyPr>
          <a:lstStyle/>
          <a:p>
            <a:pPr algn="l" rtl="0">
              <a:buNone/>
            </a:pPr>
            <a:r>
              <a:rPr lang="en-US" b="1" dirty="0" err="1">
                <a:solidFill>
                  <a:srgbClr val="FF0000"/>
                </a:solidFill>
              </a:rPr>
              <a:t>subcuticular</a:t>
            </a:r>
            <a:r>
              <a:rPr lang="en-US" b="1" dirty="0">
                <a:solidFill>
                  <a:srgbClr val="FF0000"/>
                </a:solidFill>
              </a:rPr>
              <a:t> suture technique</a:t>
            </a:r>
          </a:p>
          <a:p>
            <a:pPr marL="514350" indent="-514350" algn="l" rtl="0">
              <a:buFont typeface="+mj-lt"/>
              <a:buAutoNum type="arabicPeriod"/>
            </a:pPr>
            <a:r>
              <a:rPr lang="en-US" b="1" dirty="0" err="1">
                <a:solidFill>
                  <a:srgbClr val="FF0000"/>
                </a:solidFill>
              </a:rPr>
              <a:t>intradermal</a:t>
            </a:r>
            <a:r>
              <a:rPr lang="ar-IQ" b="1" dirty="0">
                <a:solidFill>
                  <a:srgbClr val="FF0000"/>
                </a:solidFill>
              </a:rPr>
              <a:t>) </a:t>
            </a:r>
            <a:r>
              <a:rPr lang="en-US" b="1" dirty="0">
                <a:solidFill>
                  <a:srgbClr val="FF0000"/>
                </a:solidFill>
              </a:rPr>
              <a:t>interrupted </a:t>
            </a:r>
            <a:r>
              <a:rPr lang="en-US" b="1" dirty="0" err="1">
                <a:solidFill>
                  <a:srgbClr val="FF0000"/>
                </a:solidFill>
              </a:rPr>
              <a:t>subcuticular</a:t>
            </a:r>
            <a:r>
              <a:rPr lang="en-US" b="1" dirty="0">
                <a:solidFill>
                  <a:srgbClr val="FF0000"/>
                </a:solidFill>
              </a:rPr>
              <a:t> suture)</a:t>
            </a:r>
            <a:endParaRPr lang="ar-IQ" b="1" dirty="0">
              <a:solidFill>
                <a:srgbClr val="FF0000"/>
              </a:solidFill>
            </a:endParaRPr>
          </a:p>
          <a:p>
            <a:pPr marL="514350" indent="-514350" algn="l" rtl="0">
              <a:buNone/>
            </a:pPr>
            <a:endParaRPr lang="en-US" sz="1600" dirty="0"/>
          </a:p>
          <a:p>
            <a:pPr marL="514350" indent="-514350" algn="l" rtl="0">
              <a:buNone/>
            </a:pPr>
            <a:r>
              <a:rPr lang="en-US" dirty="0"/>
              <a:t>It is upside down stitches so that the knots are inside and stitches are buried under the epidermis.</a:t>
            </a:r>
          </a:p>
          <a:p>
            <a:pPr marL="514350" indent="-514350">
              <a:buFont typeface="+mj-lt"/>
              <a:buAutoNum type="arabicPeriod"/>
            </a:pPr>
            <a:endParaRPr lang="ar-IQ" dirty="0">
              <a:solidFill>
                <a:srgbClr val="FF0000"/>
              </a:solidFill>
            </a:endParaRPr>
          </a:p>
        </p:txBody>
      </p:sp>
      <p:pic>
        <p:nvPicPr>
          <p:cNvPr id="4" name="صورة 3" descr="Basic suture patterns"/>
          <p:cNvPicPr/>
          <p:nvPr/>
        </p:nvPicPr>
        <p:blipFill>
          <a:blip r:embed="rId2"/>
          <a:srcRect l="6742" t="50453" r="5126" b="19617"/>
          <a:stretch>
            <a:fillRect/>
          </a:stretch>
        </p:blipFill>
        <p:spPr bwMode="auto">
          <a:xfrm>
            <a:off x="714348" y="2071678"/>
            <a:ext cx="7715304" cy="1643074"/>
          </a:xfrm>
          <a:prstGeom prst="rect">
            <a:avLst/>
          </a:prstGeom>
          <a:noFill/>
          <a:ln w="9525">
            <a:noFill/>
            <a:miter lim="800000"/>
            <a:headEnd/>
            <a:tailEnd/>
          </a:ln>
        </p:spPr>
      </p:pic>
      <p:sp>
        <p:nvSpPr>
          <p:cNvPr id="4097" name="Rectangle 1"/>
          <p:cNvSpPr>
            <a:spLocks noChangeArrowheads="1"/>
          </p:cNvSpPr>
          <p:nvPr/>
        </p:nvSpPr>
        <p:spPr bwMode="auto">
          <a:xfrm>
            <a:off x="71438" y="3714752"/>
            <a:ext cx="742952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Calibri" pitchFamily="34" charset="0"/>
                <a:ea typeface="Calibri" pitchFamily="34" charset="0"/>
                <a:cs typeface="Arial" pitchFamily="34" charset="0"/>
              </a:rPr>
              <a:t>continuous </a:t>
            </a:r>
            <a:r>
              <a:rPr kumimoji="0" lang="en-US" sz="2400" b="1" i="0" u="none" strike="noStrike" cap="none" normalizeH="0" baseline="0" dirty="0" err="1">
                <a:ln>
                  <a:noFill/>
                </a:ln>
                <a:solidFill>
                  <a:srgbClr val="FF0000"/>
                </a:solidFill>
                <a:effectLst/>
                <a:latin typeface="Calibri" pitchFamily="34" charset="0"/>
                <a:ea typeface="Calibri" pitchFamily="34" charset="0"/>
                <a:cs typeface="Arial" pitchFamily="34" charset="0"/>
              </a:rPr>
              <a:t>subcuticular</a:t>
            </a:r>
            <a:r>
              <a:rPr kumimoji="0" lang="en-US" sz="2400" b="1" i="0" u="none" strike="noStrike" cap="none" normalizeH="0" baseline="0" dirty="0">
                <a:ln>
                  <a:noFill/>
                </a:ln>
                <a:solidFill>
                  <a:srgbClr val="FF0000"/>
                </a:solidFill>
                <a:effectLst/>
                <a:latin typeface="Calibri" pitchFamily="34" charset="0"/>
                <a:ea typeface="Calibri" pitchFamily="34" charset="0"/>
                <a:cs typeface="Arial" pitchFamily="34" charset="0"/>
              </a:rPr>
              <a:t> suture </a:t>
            </a:r>
            <a:endParaRPr kumimoji="0" lang="en-US" sz="1400"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Calibri" pitchFamily="34" charset="0"/>
                <a:cs typeface="Arial" pitchFamily="34" charset="0"/>
              </a:rPr>
              <a:t>It begins with upside down  stitch and continues to suture as modifies horizontal mattress  (such as the snake movement)</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pic>
        <p:nvPicPr>
          <p:cNvPr id="6" name="صورة 5"/>
          <p:cNvPicPr/>
          <p:nvPr/>
        </p:nvPicPr>
        <p:blipFill>
          <a:blip r:embed="rId3"/>
          <a:srcRect/>
          <a:stretch>
            <a:fillRect/>
          </a:stretch>
        </p:blipFill>
        <p:spPr bwMode="auto">
          <a:xfrm>
            <a:off x="6786578" y="4643446"/>
            <a:ext cx="2357422" cy="2066928"/>
          </a:xfrm>
          <a:prstGeom prst="rect">
            <a:avLst/>
          </a:prstGeom>
          <a:noFill/>
          <a:ln w="9525">
            <a:noFill/>
            <a:miter lim="800000"/>
            <a:headEnd/>
            <a:tailEnd/>
          </a:ln>
        </p:spPr>
      </p:pic>
      <p:sp>
        <p:nvSpPr>
          <p:cNvPr id="4098" name="Rectangle 2"/>
          <p:cNvSpPr>
            <a:spLocks noChangeArrowheads="1"/>
          </p:cNvSpPr>
          <p:nvPr/>
        </p:nvSpPr>
        <p:spPr bwMode="auto">
          <a:xfrm>
            <a:off x="142876" y="5443381"/>
            <a:ext cx="70008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Calibri" pitchFamily="34" charset="0"/>
                <a:ea typeface="Calibri" pitchFamily="34" charset="0"/>
                <a:cs typeface="Arial" pitchFamily="34" charset="0"/>
              </a:rPr>
              <a:t>Its advantages</a:t>
            </a:r>
            <a:endParaRPr kumimoji="0" lang="en-US" sz="24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Calibri" pitchFamily="34" charset="0"/>
                <a:cs typeface="Arial" pitchFamily="34" charset="0"/>
              </a:rPr>
              <a:t>Less  time and material </a:t>
            </a:r>
            <a:endParaRPr kumimoji="0" lang="en-US" sz="2400" b="0" i="0" u="none" strike="noStrike" cap="none" normalizeH="0" baseline="0" dirty="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a:ln>
                  <a:noFill/>
                </a:ln>
                <a:solidFill>
                  <a:schemeClr val="tx1"/>
                </a:solidFill>
                <a:effectLst/>
                <a:latin typeface="+mj-lt"/>
                <a:ea typeface="Calibri" pitchFamily="34" charset="0"/>
                <a:cs typeface="Arial" pitchFamily="34" charset="0"/>
              </a:rPr>
              <a:t>It is used in some operations such as castration in dogs</a:t>
            </a:r>
            <a:r>
              <a:rPr kumimoji="0" lang="en-US" sz="2400" b="0" i="0" u="none" strike="noStrike" cap="none" normalizeH="0" baseline="0" dirty="0">
                <a:ln>
                  <a:noFill/>
                </a:ln>
                <a:solidFill>
                  <a:schemeClr val="tx1"/>
                </a:solidFill>
                <a:effectLst/>
                <a:latin typeface="+mj-lt"/>
                <a:cs typeface="Arial"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643998" cy="2000264"/>
          </a:xfrm>
        </p:spPr>
        <p:txBody>
          <a:bodyPr>
            <a:normAutofit fontScale="92500" lnSpcReduction="10000"/>
          </a:bodyPr>
          <a:lstStyle/>
          <a:p>
            <a:pPr>
              <a:buNone/>
            </a:pPr>
            <a:r>
              <a:rPr lang="ar-IQ" b="1" dirty="0">
                <a:solidFill>
                  <a:srgbClr val="FF0000"/>
                </a:solidFill>
              </a:rPr>
              <a:t>خياطات تحت الجلد </a:t>
            </a:r>
          </a:p>
          <a:p>
            <a:pPr>
              <a:buNone/>
            </a:pPr>
            <a:r>
              <a:rPr lang="ar-IQ" b="1" dirty="0">
                <a:solidFill>
                  <a:srgbClr val="FF0000"/>
                </a:solidFill>
              </a:rPr>
              <a:t>خياطة تحت البشرة المتقطعة</a:t>
            </a:r>
          </a:p>
          <a:p>
            <a:pPr>
              <a:buNone/>
            </a:pPr>
            <a:r>
              <a:rPr lang="ar-IQ" dirty="0"/>
              <a:t>عبارة عن غرز مقلوبة للداخل بحيث تكون العقد </a:t>
            </a:r>
            <a:r>
              <a:rPr lang="ar-IQ" dirty="0" err="1"/>
              <a:t>الى</a:t>
            </a:r>
            <a:r>
              <a:rPr lang="ar-IQ" dirty="0"/>
              <a:t> الداخل </a:t>
            </a:r>
            <a:r>
              <a:rPr lang="ar-IQ" dirty="0" err="1"/>
              <a:t>و</a:t>
            </a:r>
            <a:r>
              <a:rPr lang="ar-IQ" dirty="0"/>
              <a:t> الغرز مدفونة تحت البشرة </a:t>
            </a:r>
            <a:endParaRPr lang="en-US" dirty="0"/>
          </a:p>
          <a:p>
            <a:pPr>
              <a:buNone/>
            </a:pPr>
            <a:endParaRPr lang="ar-IQ" b="1" dirty="0">
              <a:solidFill>
                <a:srgbClr val="FF0000"/>
              </a:solidFill>
            </a:endParaRPr>
          </a:p>
          <a:p>
            <a:pPr>
              <a:buNone/>
            </a:pPr>
            <a:endParaRPr lang="ar-IQ" b="1" dirty="0">
              <a:solidFill>
                <a:srgbClr val="FF0000"/>
              </a:solidFill>
            </a:endParaRPr>
          </a:p>
        </p:txBody>
      </p:sp>
      <p:pic>
        <p:nvPicPr>
          <p:cNvPr id="4" name="صورة 3" descr="Basic suture patterns"/>
          <p:cNvPicPr/>
          <p:nvPr/>
        </p:nvPicPr>
        <p:blipFill>
          <a:blip r:embed="rId2"/>
          <a:srcRect l="6742" t="50836" r="5126" b="20229"/>
          <a:stretch>
            <a:fillRect/>
          </a:stretch>
        </p:blipFill>
        <p:spPr bwMode="auto">
          <a:xfrm>
            <a:off x="1071538" y="2357430"/>
            <a:ext cx="7291406" cy="1357322"/>
          </a:xfrm>
          <a:prstGeom prst="rect">
            <a:avLst/>
          </a:prstGeom>
          <a:noFill/>
          <a:ln w="9525">
            <a:noFill/>
            <a:miter lim="800000"/>
            <a:headEnd/>
            <a:tailEnd/>
          </a:ln>
        </p:spPr>
      </p:pic>
      <p:sp>
        <p:nvSpPr>
          <p:cNvPr id="5" name="مستطيل 4"/>
          <p:cNvSpPr/>
          <p:nvPr/>
        </p:nvSpPr>
        <p:spPr>
          <a:xfrm>
            <a:off x="4780110" y="3714752"/>
            <a:ext cx="4115229" cy="584775"/>
          </a:xfrm>
          <a:prstGeom prst="rect">
            <a:avLst/>
          </a:prstGeom>
        </p:spPr>
        <p:txBody>
          <a:bodyPr wrap="none">
            <a:spAutoFit/>
          </a:bodyPr>
          <a:lstStyle/>
          <a:p>
            <a:r>
              <a:rPr lang="ar-IQ" sz="3200" b="1" dirty="0">
                <a:solidFill>
                  <a:srgbClr val="FF0000"/>
                </a:solidFill>
              </a:rPr>
              <a:t>خياطة تحت البشرة المستمرة </a:t>
            </a:r>
          </a:p>
        </p:txBody>
      </p:sp>
      <p:sp>
        <p:nvSpPr>
          <p:cNvPr id="3073" name="Rectangle 1"/>
          <p:cNvSpPr>
            <a:spLocks noChangeArrowheads="1"/>
          </p:cNvSpPr>
          <p:nvPr/>
        </p:nvSpPr>
        <p:spPr bwMode="auto">
          <a:xfrm>
            <a:off x="3071795" y="4500570"/>
            <a:ext cx="607220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0" i="0" u="none" strike="noStrike" cap="none" normalizeH="0" baseline="0" dirty="0" err="1">
                <a:ln>
                  <a:noFill/>
                </a:ln>
                <a:solidFill>
                  <a:schemeClr val="tx1"/>
                </a:solidFill>
                <a:effectLst/>
                <a:latin typeface="Calibri" pitchFamily="34" charset="0"/>
                <a:ea typeface="Calibri" pitchFamily="34" charset="0"/>
                <a:cs typeface="Arial" pitchFamily="34" charset="0"/>
              </a:rPr>
              <a:t>تبدا</a:t>
            </a:r>
            <a:r>
              <a:rPr kumimoji="0" lang="ar-IQ" sz="2400" b="0" i="0" u="none" strike="noStrike" cap="none" normalizeH="0" baseline="0" dirty="0">
                <a:ln>
                  <a:noFill/>
                </a:ln>
                <a:solidFill>
                  <a:schemeClr val="tx1"/>
                </a:solidFill>
                <a:effectLst/>
                <a:latin typeface="Calibri" pitchFamily="34" charset="0"/>
                <a:ea typeface="Calibri" pitchFamily="34" charset="0"/>
                <a:cs typeface="Arial" pitchFamily="34" charset="0"/>
              </a:rPr>
              <a:t> </a:t>
            </a:r>
            <a:r>
              <a:rPr kumimoji="0" lang="ar-IQ" sz="2400" b="0" i="0" u="none" strike="noStrike" cap="none" normalizeH="0" baseline="0" dirty="0" err="1">
                <a:ln>
                  <a:noFill/>
                </a:ln>
                <a:solidFill>
                  <a:schemeClr val="tx1"/>
                </a:solidFill>
                <a:effectLst/>
                <a:latin typeface="Calibri" pitchFamily="34" charset="0"/>
                <a:ea typeface="Calibri" pitchFamily="34" charset="0"/>
                <a:cs typeface="Arial" pitchFamily="34" charset="0"/>
              </a:rPr>
              <a:t>بغرزة</a:t>
            </a:r>
            <a:r>
              <a:rPr kumimoji="0" lang="ar-IQ" sz="2400" b="0" i="0" u="none" strike="noStrike" cap="none" normalizeH="0" baseline="0" dirty="0">
                <a:ln>
                  <a:noFill/>
                </a:ln>
                <a:solidFill>
                  <a:schemeClr val="tx1"/>
                </a:solidFill>
                <a:effectLst/>
                <a:latin typeface="Calibri" pitchFamily="34" charset="0"/>
                <a:ea typeface="Calibri" pitchFamily="34" charset="0"/>
                <a:cs typeface="Arial" pitchFamily="34" charset="0"/>
              </a:rPr>
              <a:t> مقلوبة للداخل وتستمر بخياطة المنجد المتوازي المستمر المحور (مثل حركة </a:t>
            </a:r>
            <a:r>
              <a:rPr kumimoji="0" lang="ar-IQ" sz="2400" b="0" i="0" u="none" strike="noStrike" cap="none" normalizeH="0" baseline="0" dirty="0" err="1">
                <a:ln>
                  <a:noFill/>
                </a:ln>
                <a:solidFill>
                  <a:schemeClr val="tx1"/>
                </a:solidFill>
                <a:effectLst/>
                <a:latin typeface="Calibri" pitchFamily="34" charset="0"/>
                <a:ea typeface="Calibri" pitchFamily="34" charset="0"/>
                <a:cs typeface="Arial" pitchFamily="34" charset="0"/>
              </a:rPr>
              <a:t>الافعى</a:t>
            </a:r>
            <a:r>
              <a:rPr kumimoji="0" lang="ar-IQ" sz="2400" b="0" i="0" u="none" strike="noStrike" cap="none" normalizeH="0" baseline="0" dirty="0">
                <a:ln>
                  <a:noFill/>
                </a:ln>
                <a:solidFill>
                  <a:schemeClr val="tx1"/>
                </a:solidFill>
                <a:effectLst/>
                <a:latin typeface="Calibri" pitchFamily="34" charset="0"/>
                <a:ea typeface="Calibri" pitchFamily="34" charset="0"/>
                <a:cs typeface="Arial" pitchFamily="34" charset="0"/>
              </a:rPr>
              <a:t>)</a:t>
            </a:r>
            <a:endParaRPr kumimoji="0" lang="ar-IQ" sz="2400" b="0" i="0" u="none" strike="noStrike" cap="none" normalizeH="0" baseline="0" dirty="0">
              <a:ln>
                <a:noFill/>
              </a:ln>
              <a:solidFill>
                <a:schemeClr val="tx1"/>
              </a:solidFill>
              <a:effectLst/>
              <a:latin typeface="Arial" pitchFamily="34" charset="0"/>
              <a:cs typeface="Arial" pitchFamily="34" charset="0"/>
            </a:endParaRPr>
          </a:p>
        </p:txBody>
      </p:sp>
      <p:pic>
        <p:nvPicPr>
          <p:cNvPr id="7" name="صورة 6"/>
          <p:cNvPicPr/>
          <p:nvPr/>
        </p:nvPicPr>
        <p:blipFill>
          <a:blip r:embed="rId3"/>
          <a:srcRect/>
          <a:stretch>
            <a:fillRect/>
          </a:stretch>
        </p:blipFill>
        <p:spPr bwMode="auto">
          <a:xfrm>
            <a:off x="0" y="4214818"/>
            <a:ext cx="3357554" cy="2643182"/>
          </a:xfrm>
          <a:prstGeom prst="rect">
            <a:avLst/>
          </a:prstGeom>
          <a:noFill/>
          <a:ln w="9525">
            <a:noFill/>
            <a:miter lim="800000"/>
            <a:headEnd/>
            <a:tailEnd/>
          </a:ln>
        </p:spPr>
      </p:pic>
      <p:sp>
        <p:nvSpPr>
          <p:cNvPr id="3074" name="Rectangle 2"/>
          <p:cNvSpPr>
            <a:spLocks noChangeArrowheads="1"/>
          </p:cNvSpPr>
          <p:nvPr/>
        </p:nvSpPr>
        <p:spPr bwMode="auto">
          <a:xfrm>
            <a:off x="3286116" y="5514819"/>
            <a:ext cx="578644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a:ln>
                  <a:noFill/>
                </a:ln>
                <a:solidFill>
                  <a:srgbClr val="FF0000"/>
                </a:solidFill>
                <a:effectLst/>
                <a:latin typeface="Calibri" pitchFamily="34" charset="0"/>
                <a:ea typeface="Calibri" pitchFamily="34" charset="0"/>
                <a:cs typeface="Arial" pitchFamily="34" charset="0"/>
              </a:rPr>
              <a:t>محاسنها </a:t>
            </a:r>
            <a:endParaRPr kumimoji="0" lang="en-US" sz="1400" b="1" i="0" u="none" strike="noStrike" cap="none" normalizeH="0" baseline="0" dirty="0">
              <a:ln>
                <a:noFill/>
              </a:ln>
              <a:solidFill>
                <a:srgbClr val="FF0000"/>
              </a:solidFill>
              <a:effectLst/>
              <a:latin typeface="Arial" pitchFamily="34" charset="0"/>
              <a:cs typeface="Arial" pitchFamily="34" charset="0"/>
            </a:endParaRPr>
          </a:p>
          <a:p>
            <a:pPr marL="0" marR="0" lvl="0" indent="0" defTabSz="91440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a:ln>
                  <a:noFill/>
                </a:ln>
                <a:solidFill>
                  <a:schemeClr val="tx1"/>
                </a:solidFill>
                <a:effectLst/>
                <a:latin typeface="Calibri" pitchFamily="34" charset="0"/>
                <a:ea typeface="Calibri" pitchFamily="34" charset="0"/>
                <a:cs typeface="Arial" pitchFamily="34" charset="0"/>
              </a:rPr>
              <a:t>اختصار بالوقت والمادة</a:t>
            </a:r>
          </a:p>
          <a:p>
            <a:pPr marL="0" marR="0" lvl="0" indent="0" defTabSz="91440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a:ln>
                  <a:noFill/>
                </a:ln>
                <a:solidFill>
                  <a:schemeClr val="tx1"/>
                </a:solidFill>
                <a:effectLst/>
                <a:latin typeface="Calibri" pitchFamily="34" charset="0"/>
                <a:ea typeface="Calibri" pitchFamily="34" charset="0"/>
                <a:cs typeface="Arial" pitchFamily="34" charset="0"/>
              </a:rPr>
              <a:t>يستعمل في بعض العمليات مثل </a:t>
            </a:r>
            <a:r>
              <a:rPr kumimoji="0" lang="ar-IQ" sz="2400" b="0" i="0" u="none" strike="noStrike" cap="none" normalizeH="0" baseline="0" dirty="0" err="1">
                <a:ln>
                  <a:noFill/>
                </a:ln>
                <a:solidFill>
                  <a:schemeClr val="tx1"/>
                </a:solidFill>
                <a:effectLst/>
                <a:latin typeface="Calibri" pitchFamily="34" charset="0"/>
                <a:ea typeface="Calibri" pitchFamily="34" charset="0"/>
                <a:cs typeface="Arial" pitchFamily="34" charset="0"/>
              </a:rPr>
              <a:t>الاخصاء</a:t>
            </a:r>
            <a:r>
              <a:rPr kumimoji="0" lang="ar-IQ" sz="2400" b="0" i="0" u="none" strike="noStrike" cap="none" normalizeH="0" baseline="0" dirty="0">
                <a:ln>
                  <a:noFill/>
                </a:ln>
                <a:solidFill>
                  <a:schemeClr val="tx1"/>
                </a:solidFill>
                <a:effectLst/>
                <a:latin typeface="Calibri" pitchFamily="34" charset="0"/>
                <a:ea typeface="Calibri" pitchFamily="34" charset="0"/>
                <a:cs typeface="Arial" pitchFamily="34" charset="0"/>
              </a:rPr>
              <a:t> في الكلاب </a:t>
            </a:r>
            <a:endParaRPr kumimoji="0" lang="ar-IQ" sz="4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2852"/>
            <a:ext cx="6000760" cy="6429420"/>
          </a:xfrm>
        </p:spPr>
        <p:txBody>
          <a:bodyPr>
            <a:normAutofit fontScale="70000" lnSpcReduction="20000"/>
          </a:bodyPr>
          <a:lstStyle/>
          <a:p>
            <a:pPr algn="l" rtl="0">
              <a:buNone/>
            </a:pPr>
            <a:r>
              <a:rPr lang="en-US" b="1" dirty="0" err="1">
                <a:solidFill>
                  <a:srgbClr val="FF0000"/>
                </a:solidFill>
              </a:rPr>
              <a:t>Reverdin`s</a:t>
            </a:r>
            <a:r>
              <a:rPr lang="en-US" b="1" dirty="0">
                <a:solidFill>
                  <a:srgbClr val="FF0000"/>
                </a:solidFill>
              </a:rPr>
              <a:t> continuous sutures (interlocking suture) (lock stitch suture) (Blanket suture</a:t>
            </a:r>
            <a:r>
              <a:rPr lang="ar-IQ" b="1" dirty="0">
                <a:solidFill>
                  <a:srgbClr val="FF0000"/>
                </a:solidFill>
              </a:rPr>
              <a:t>(</a:t>
            </a:r>
            <a:endParaRPr lang="en-US" b="1" dirty="0">
              <a:solidFill>
                <a:srgbClr val="FF0000"/>
              </a:solidFill>
            </a:endParaRPr>
          </a:p>
          <a:p>
            <a:pPr algn="l" rtl="0"/>
            <a:endParaRPr lang="en-US" dirty="0"/>
          </a:p>
          <a:p>
            <a:pPr algn="l" rtl="0"/>
            <a:r>
              <a:rPr lang="en-US" dirty="0"/>
              <a:t>It is a modulation of simple continuous suturing (a loop is made  above the needle’s exit point which when it exits through the loop it will be a self-locking stitch) </a:t>
            </a:r>
          </a:p>
          <a:p>
            <a:pPr algn="l" rtl="0"/>
            <a:r>
              <a:rPr lang="en-US" dirty="0"/>
              <a:t>It is used in the skin and diaphragm</a:t>
            </a:r>
          </a:p>
          <a:p>
            <a:pPr algn="l" rtl="0">
              <a:buNone/>
            </a:pPr>
            <a:endParaRPr lang="en-US" b="1" dirty="0">
              <a:solidFill>
                <a:srgbClr val="FF0000"/>
              </a:solidFill>
            </a:endParaRPr>
          </a:p>
          <a:p>
            <a:pPr algn="l" rtl="0">
              <a:buNone/>
            </a:pPr>
            <a:r>
              <a:rPr lang="en-US" b="1" dirty="0">
                <a:solidFill>
                  <a:srgbClr val="FF0000"/>
                </a:solidFill>
              </a:rPr>
              <a:t>Its advantages</a:t>
            </a:r>
          </a:p>
          <a:p>
            <a:pPr algn="l" rtl="0"/>
            <a:r>
              <a:rPr lang="en-US" dirty="0"/>
              <a:t>When the knot fails or any part of the thread is defective, it may not lead to failure of all stitches</a:t>
            </a:r>
          </a:p>
          <a:p>
            <a:pPr algn="l" rtl="0"/>
            <a:endParaRPr lang="en-US" dirty="0"/>
          </a:p>
          <a:p>
            <a:pPr algn="l" rtl="0">
              <a:buNone/>
            </a:pPr>
            <a:r>
              <a:rPr lang="en-US" b="1" dirty="0">
                <a:solidFill>
                  <a:srgbClr val="FF0000"/>
                </a:solidFill>
              </a:rPr>
              <a:t>Its disadvantages</a:t>
            </a:r>
          </a:p>
          <a:p>
            <a:pPr algn="l" rtl="0"/>
            <a:r>
              <a:rPr lang="en-US" dirty="0"/>
              <a:t>Use more threads and take more time</a:t>
            </a:r>
          </a:p>
          <a:p>
            <a:pPr algn="l" rtl="0"/>
            <a:r>
              <a:rPr lang="en-US" dirty="0"/>
              <a:t>When used on the skin and when placed under tension often buried in the skin as a result of pressure necrosis</a:t>
            </a:r>
          </a:p>
          <a:p>
            <a:pPr algn="l"/>
            <a:endParaRPr lang="ar-IQ" dirty="0"/>
          </a:p>
        </p:txBody>
      </p:sp>
      <p:pic>
        <p:nvPicPr>
          <p:cNvPr id="4" name="صورة 3" descr="اللي عنده حل لايبخل علينا... [الأرشيف] - منتديات مكشات"/>
          <p:cNvPicPr/>
          <p:nvPr/>
        </p:nvPicPr>
        <p:blipFill>
          <a:blip r:embed="rId2"/>
          <a:srcRect/>
          <a:stretch>
            <a:fillRect/>
          </a:stretch>
        </p:blipFill>
        <p:spPr bwMode="auto">
          <a:xfrm>
            <a:off x="5857884" y="428604"/>
            <a:ext cx="3286116" cy="564360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86116" y="285728"/>
            <a:ext cx="5715040" cy="6357982"/>
          </a:xfrm>
        </p:spPr>
        <p:txBody>
          <a:bodyPr>
            <a:normAutofit fontScale="77500" lnSpcReduction="20000"/>
          </a:bodyPr>
          <a:lstStyle/>
          <a:p>
            <a:pPr algn="just"/>
            <a:r>
              <a:rPr lang="ar-IQ" b="1" dirty="0">
                <a:solidFill>
                  <a:srgbClr val="FF0000"/>
                </a:solidFill>
              </a:rPr>
              <a:t>خياطة </a:t>
            </a:r>
            <a:r>
              <a:rPr lang="ar-IQ" b="1" dirty="0" err="1">
                <a:solidFill>
                  <a:srgbClr val="FF0000"/>
                </a:solidFill>
              </a:rPr>
              <a:t>رفردين</a:t>
            </a:r>
            <a:r>
              <a:rPr lang="ar-IQ" b="1" dirty="0">
                <a:solidFill>
                  <a:srgbClr val="FF0000"/>
                </a:solidFill>
              </a:rPr>
              <a:t> </a:t>
            </a:r>
            <a:endParaRPr lang="en-US" b="1" dirty="0">
              <a:solidFill>
                <a:srgbClr val="FF0000"/>
              </a:solidFill>
            </a:endParaRPr>
          </a:p>
          <a:p>
            <a:pPr algn="just"/>
            <a:r>
              <a:rPr lang="en-US" dirty="0" err="1"/>
              <a:t>Reverdin`s</a:t>
            </a:r>
            <a:r>
              <a:rPr lang="en-US" dirty="0"/>
              <a:t> continuous sutures (interlocking suture) (lock stitch suture) (Blanket Suture)</a:t>
            </a:r>
          </a:p>
          <a:p>
            <a:pPr algn="just"/>
            <a:r>
              <a:rPr lang="ar-IQ" dirty="0"/>
              <a:t>هي عبارة عن تحوير للخياطة البسيطة المستمرة (تعمل </a:t>
            </a:r>
            <a:r>
              <a:rPr lang="ar-IQ" dirty="0" err="1"/>
              <a:t>انشوطة</a:t>
            </a:r>
            <a:r>
              <a:rPr lang="ar-IQ" dirty="0"/>
              <a:t> تقع فوق نقطة خروج </a:t>
            </a:r>
            <a:r>
              <a:rPr lang="ar-IQ" dirty="0" err="1"/>
              <a:t>الابرة</a:t>
            </a:r>
            <a:r>
              <a:rPr lang="ar-IQ" dirty="0"/>
              <a:t> والتي عند خروجها خلال </a:t>
            </a:r>
            <a:r>
              <a:rPr lang="ar-IQ" dirty="0" err="1"/>
              <a:t>الانشوطة</a:t>
            </a:r>
            <a:r>
              <a:rPr lang="ar-IQ" dirty="0"/>
              <a:t> تكون </a:t>
            </a:r>
            <a:r>
              <a:rPr lang="ar-IQ" dirty="0" err="1"/>
              <a:t>غرزة</a:t>
            </a:r>
            <a:r>
              <a:rPr lang="ar-IQ" dirty="0"/>
              <a:t> مقفلة ذاتيا)   (</a:t>
            </a:r>
            <a:r>
              <a:rPr lang="ar-IQ" dirty="0" err="1"/>
              <a:t>الانشوطة</a:t>
            </a:r>
            <a:r>
              <a:rPr lang="ar-IQ" dirty="0"/>
              <a:t> يعني دائرة للخيط)</a:t>
            </a:r>
            <a:endParaRPr lang="en-US" dirty="0"/>
          </a:p>
          <a:p>
            <a:pPr algn="just"/>
            <a:r>
              <a:rPr lang="ar-IQ" dirty="0"/>
              <a:t>يستعمل في الجلد </a:t>
            </a:r>
            <a:r>
              <a:rPr lang="ar-IQ" dirty="0" err="1"/>
              <a:t>و</a:t>
            </a:r>
            <a:r>
              <a:rPr lang="ar-IQ" dirty="0"/>
              <a:t> الحجاب الحاجز </a:t>
            </a:r>
            <a:endParaRPr lang="en-US" dirty="0"/>
          </a:p>
          <a:p>
            <a:pPr algn="just">
              <a:buNone/>
            </a:pPr>
            <a:endParaRPr lang="ar-IQ" b="1" dirty="0">
              <a:solidFill>
                <a:srgbClr val="FF0000"/>
              </a:solidFill>
            </a:endParaRPr>
          </a:p>
          <a:p>
            <a:pPr algn="just">
              <a:buNone/>
            </a:pPr>
            <a:r>
              <a:rPr lang="ar-IQ" b="1" dirty="0">
                <a:solidFill>
                  <a:srgbClr val="FF0000"/>
                </a:solidFill>
              </a:rPr>
              <a:t>محاسنها </a:t>
            </a:r>
            <a:endParaRPr lang="en-US" b="1" dirty="0">
              <a:solidFill>
                <a:srgbClr val="FF0000"/>
              </a:solidFill>
            </a:endParaRPr>
          </a:p>
          <a:p>
            <a:pPr algn="just"/>
            <a:r>
              <a:rPr lang="ar-IQ" dirty="0"/>
              <a:t>عند فشل العقدة </a:t>
            </a:r>
            <a:r>
              <a:rPr lang="ar-IQ" dirty="0" err="1"/>
              <a:t>او</a:t>
            </a:r>
            <a:r>
              <a:rPr lang="ar-IQ" dirty="0"/>
              <a:t> خلل في </a:t>
            </a:r>
            <a:r>
              <a:rPr lang="ar-IQ" dirty="0" err="1"/>
              <a:t>اي</a:t>
            </a:r>
            <a:r>
              <a:rPr lang="ar-IQ" dirty="0"/>
              <a:t> جزء من الخيط قد لا يؤدي </a:t>
            </a:r>
            <a:r>
              <a:rPr lang="ar-IQ" dirty="0" err="1"/>
              <a:t>الى</a:t>
            </a:r>
            <a:r>
              <a:rPr lang="ar-IQ" dirty="0"/>
              <a:t> فشل جميع الغرز </a:t>
            </a:r>
            <a:endParaRPr lang="en-US" dirty="0"/>
          </a:p>
          <a:p>
            <a:pPr algn="just">
              <a:buNone/>
            </a:pPr>
            <a:endParaRPr lang="ar-IQ" b="1" dirty="0">
              <a:solidFill>
                <a:srgbClr val="FF0000"/>
              </a:solidFill>
            </a:endParaRPr>
          </a:p>
          <a:p>
            <a:pPr algn="just">
              <a:buNone/>
            </a:pPr>
            <a:r>
              <a:rPr lang="ar-IQ" b="1" dirty="0">
                <a:solidFill>
                  <a:srgbClr val="FF0000"/>
                </a:solidFill>
              </a:rPr>
              <a:t>مساوئها </a:t>
            </a:r>
            <a:endParaRPr lang="en-US" b="1" dirty="0">
              <a:solidFill>
                <a:srgbClr val="FF0000"/>
              </a:solidFill>
            </a:endParaRPr>
          </a:p>
          <a:p>
            <a:pPr algn="just"/>
            <a:r>
              <a:rPr lang="ar-IQ" dirty="0"/>
              <a:t>استعمال خيوط </a:t>
            </a:r>
            <a:r>
              <a:rPr lang="ar-IQ" dirty="0" err="1"/>
              <a:t>اكثر</a:t>
            </a:r>
            <a:r>
              <a:rPr lang="ar-IQ" dirty="0"/>
              <a:t>  و يستغرق وقت </a:t>
            </a:r>
            <a:r>
              <a:rPr lang="ar-IQ" dirty="0" err="1"/>
              <a:t>اكثر</a:t>
            </a:r>
            <a:r>
              <a:rPr lang="ar-IQ" dirty="0"/>
              <a:t> </a:t>
            </a:r>
            <a:endParaRPr lang="en-US" dirty="0"/>
          </a:p>
          <a:p>
            <a:pPr algn="just"/>
            <a:r>
              <a:rPr lang="ar-IQ" dirty="0"/>
              <a:t>عند استعماله في الجلد </a:t>
            </a:r>
            <a:r>
              <a:rPr lang="ar-IQ" dirty="0" err="1"/>
              <a:t>و</a:t>
            </a:r>
            <a:r>
              <a:rPr lang="ar-IQ" dirty="0"/>
              <a:t> عند وضعه تحت الشد غالبا ما يدفن في الجلد نتيجة نخر الضغط </a:t>
            </a:r>
            <a:endParaRPr lang="en-US" dirty="0"/>
          </a:p>
          <a:p>
            <a:pPr algn="just"/>
            <a:endParaRPr lang="ar-IQ" dirty="0"/>
          </a:p>
        </p:txBody>
      </p:sp>
      <p:pic>
        <p:nvPicPr>
          <p:cNvPr id="4" name="صورة 3" descr="اللي عنده حل لايبخل علينا... [الأرشيف] - منتديات مكشات"/>
          <p:cNvPicPr/>
          <p:nvPr/>
        </p:nvPicPr>
        <p:blipFill>
          <a:blip r:embed="rId2"/>
          <a:srcRect l="7999" r="10000"/>
          <a:stretch>
            <a:fillRect/>
          </a:stretch>
        </p:blipFill>
        <p:spPr bwMode="auto">
          <a:xfrm>
            <a:off x="71406" y="428604"/>
            <a:ext cx="2928958" cy="600079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1956</Words>
  <Application>Microsoft Office PowerPoint</Application>
  <PresentationFormat>عرض على الشاشة (4:3)</PresentationFormat>
  <Paragraphs>190</Paragraphs>
  <Slides>34</Slides>
  <Notes>0</Notes>
  <HiddenSlides>0</HiddenSlides>
  <MMClips>0</MMClips>
  <ScaleCrop>false</ScaleCrop>
  <HeadingPairs>
    <vt:vector size="4" baseType="variant">
      <vt:variant>
        <vt:lpstr>نسق</vt:lpstr>
      </vt:variant>
      <vt:variant>
        <vt:i4>1</vt:i4>
      </vt:variant>
      <vt:variant>
        <vt:lpstr>عناوين الشرائح</vt:lpstr>
      </vt:variant>
      <vt:variant>
        <vt:i4>34</vt:i4>
      </vt:variant>
    </vt:vector>
  </HeadingPairs>
  <TitlesOfParts>
    <vt:vector size="35"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By DR.Ahmed Saker 2o1O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suturing </dc:title>
  <dc:creator>dell</dc:creator>
  <cp:lastModifiedBy>Rafid Alkhalifa</cp:lastModifiedBy>
  <cp:revision>49</cp:revision>
  <dcterms:created xsi:type="dcterms:W3CDTF">2021-11-25T19:54:53Z</dcterms:created>
  <dcterms:modified xsi:type="dcterms:W3CDTF">2022-11-27T16:58:45Z</dcterms:modified>
</cp:coreProperties>
</file>